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6"/>
  </p:notesMasterIdLst>
  <p:sldIdLst>
    <p:sldId id="257" r:id="rId2"/>
    <p:sldId id="616" r:id="rId3"/>
    <p:sldId id="618" r:id="rId4"/>
    <p:sldId id="619" r:id="rId5"/>
    <p:sldId id="617" r:id="rId6"/>
    <p:sldId id="719" r:id="rId7"/>
    <p:sldId id="728" r:id="rId8"/>
    <p:sldId id="720" r:id="rId9"/>
    <p:sldId id="729" r:id="rId10"/>
    <p:sldId id="722" r:id="rId11"/>
    <p:sldId id="731" r:id="rId12"/>
    <p:sldId id="315" r:id="rId13"/>
    <p:sldId id="753" r:id="rId14"/>
    <p:sldId id="318" r:id="rId15"/>
    <p:sldId id="755" r:id="rId16"/>
    <p:sldId id="319" r:id="rId17"/>
    <p:sldId id="320" r:id="rId18"/>
    <p:sldId id="321" r:id="rId19"/>
    <p:sldId id="322" r:id="rId20"/>
    <p:sldId id="323" r:id="rId21"/>
    <p:sldId id="324" r:id="rId22"/>
    <p:sldId id="325" r:id="rId23"/>
    <p:sldId id="326" r:id="rId24"/>
    <p:sldId id="327" r:id="rId25"/>
    <p:sldId id="754" r:id="rId26"/>
    <p:sldId id="723" r:id="rId27"/>
    <p:sldId id="724" r:id="rId28"/>
    <p:sldId id="725" r:id="rId29"/>
    <p:sldId id="732" r:id="rId30"/>
    <p:sldId id="733" r:id="rId31"/>
    <p:sldId id="735" r:id="rId32"/>
    <p:sldId id="737" r:id="rId33"/>
    <p:sldId id="736" r:id="rId34"/>
    <p:sldId id="738" r:id="rId35"/>
    <p:sldId id="739" r:id="rId36"/>
    <p:sldId id="740" r:id="rId37"/>
    <p:sldId id="751" r:id="rId38"/>
    <p:sldId id="741" r:id="rId39"/>
    <p:sldId id="742" r:id="rId40"/>
    <p:sldId id="743" r:id="rId41"/>
    <p:sldId id="744" r:id="rId42"/>
    <p:sldId id="748" r:id="rId43"/>
    <p:sldId id="756" r:id="rId44"/>
    <p:sldId id="75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50D29A-582B-7A4C-9027-24A3EB20882B}">
          <p14:sldIdLst>
            <p14:sldId id="257"/>
            <p14:sldId id="616"/>
            <p14:sldId id="618"/>
            <p14:sldId id="619"/>
            <p14:sldId id="617"/>
          </p14:sldIdLst>
        </p14:section>
        <p14:section name="Untitled Section" id="{DEBC5AA6-8FEC-0D45-A2FF-E67DF8E74D4E}">
          <p14:sldIdLst>
            <p14:sldId id="719"/>
            <p14:sldId id="728"/>
            <p14:sldId id="720"/>
            <p14:sldId id="729"/>
            <p14:sldId id="722"/>
            <p14:sldId id="731"/>
            <p14:sldId id="315"/>
            <p14:sldId id="753"/>
            <p14:sldId id="318"/>
            <p14:sldId id="755"/>
            <p14:sldId id="319"/>
            <p14:sldId id="320"/>
            <p14:sldId id="321"/>
            <p14:sldId id="322"/>
            <p14:sldId id="323"/>
            <p14:sldId id="324"/>
            <p14:sldId id="325"/>
            <p14:sldId id="326"/>
            <p14:sldId id="327"/>
            <p14:sldId id="754"/>
            <p14:sldId id="723"/>
            <p14:sldId id="724"/>
            <p14:sldId id="725"/>
            <p14:sldId id="732"/>
            <p14:sldId id="733"/>
            <p14:sldId id="735"/>
            <p14:sldId id="737"/>
            <p14:sldId id="736"/>
            <p14:sldId id="738"/>
            <p14:sldId id="739"/>
            <p14:sldId id="740"/>
            <p14:sldId id="751"/>
            <p14:sldId id="741"/>
            <p14:sldId id="742"/>
            <p14:sldId id="743"/>
            <p14:sldId id="744"/>
            <p14:sldId id="748"/>
            <p14:sldId id="756"/>
            <p14:sldId id="7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95102"/>
  </p:normalViewPr>
  <p:slideViewPr>
    <p:cSldViewPr snapToGrid="0" snapToObjects="1">
      <p:cViewPr varScale="1">
        <p:scale>
          <a:sx n="121" d="100"/>
          <a:sy n="121" d="100"/>
        </p:scale>
        <p:origin x="2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D0D6C-137D-024A-9792-1378B1392CBD}"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CFF83-FE40-E34E-9A43-68AFB1B451E7}" type="slidenum">
              <a:rPr lang="en-US" smtClean="0"/>
              <a:t>‹#›</a:t>
            </a:fld>
            <a:endParaRPr lang="en-US"/>
          </a:p>
        </p:txBody>
      </p:sp>
    </p:spTree>
    <p:extLst>
      <p:ext uri="{BB962C8B-B14F-4D97-AF65-F5344CB8AC3E}">
        <p14:creationId xmlns:p14="http://schemas.microsoft.com/office/powerpoint/2010/main" val="78700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welcome to engineering visual interfaces for data science.  I'm Dr </a:t>
            </a:r>
            <a:r>
              <a:rPr lang="en-US" dirty="0" err="1"/>
              <a:t>Aurisano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for finding the class on Zoom.  Hopefully we will be in person again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anyone out there is comfortable turning on their cameras, that is lovely- then I feel like I am talking to students, rather than to myself.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our plan for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I’m going to introduce myself, so you know a bit about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going to get to know each other, in Zoom breakout rooms.  This will give us a chance to make sure that Zoom breakout rooms work, and we all know how to access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walk through the structure, and plan for the course.  I want to make sure everyone knows how the course will work, and what to expect, and also a bit about why the course is designed this way.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introduce the class, and what the class is about.  Since this is a new class, and one of just a few classes in human centered computing here at UC, I wanted to give an overview of the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have an introductory activity, which we will do in breakout rooms, and which I think will help motivate the discussion on Wednesday, and getting into the meat of the class.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2</a:t>
            </a:fld>
            <a:endParaRPr lang="en-US"/>
          </a:p>
        </p:txBody>
      </p:sp>
    </p:spTree>
    <p:extLst>
      <p:ext uri="{BB962C8B-B14F-4D97-AF65-F5344CB8AC3E}">
        <p14:creationId xmlns:p14="http://schemas.microsoft.com/office/powerpoint/2010/main" val="3792824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Minimize the user's memory load by making elements, actions, and options visible. The user should not have to remember information from one part of the interface to another. Information required to use the design (e.g. field labels or menu items) should be visible or easily retrievable when needed.</a:t>
            </a:r>
            <a:endParaRPr lang="en-US" b="0" dirty="0"/>
          </a:p>
        </p:txBody>
      </p:sp>
      <p:sp>
        <p:nvSpPr>
          <p:cNvPr id="4" name="Slide Number Placeholder 3"/>
          <p:cNvSpPr>
            <a:spLocks noGrp="1"/>
          </p:cNvSpPr>
          <p:nvPr>
            <p:ph type="sldNum" sz="quarter" idx="5"/>
          </p:nvPr>
        </p:nvSpPr>
        <p:spPr/>
        <p:txBody>
          <a:bodyPr/>
          <a:lstStyle/>
          <a:p>
            <a:fld id="{0734D9BE-9151-4941-8C15-21DB9E83AD61}" type="slidenum">
              <a:rPr lang="en-US" smtClean="0"/>
              <a:t>20</a:t>
            </a:fld>
            <a:endParaRPr lang="en-US"/>
          </a:p>
        </p:txBody>
      </p:sp>
    </p:spTree>
    <p:extLst>
      <p:ext uri="{BB962C8B-B14F-4D97-AF65-F5344CB8AC3E}">
        <p14:creationId xmlns:p14="http://schemas.microsoft.com/office/powerpoint/2010/main" val="4019988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Shortcuts — hidden from novice users — may speed up the interaction for the expert user such that the design can cater to both inexperienced and experienced users. Allow users to tailor frequent actions.</a:t>
            </a:r>
            <a:endParaRPr lang="en-US" b="0" dirty="0"/>
          </a:p>
        </p:txBody>
      </p:sp>
      <p:sp>
        <p:nvSpPr>
          <p:cNvPr id="4" name="Slide Number Placeholder 3"/>
          <p:cNvSpPr>
            <a:spLocks noGrp="1"/>
          </p:cNvSpPr>
          <p:nvPr>
            <p:ph type="sldNum" sz="quarter" idx="5"/>
          </p:nvPr>
        </p:nvSpPr>
        <p:spPr/>
        <p:txBody>
          <a:bodyPr/>
          <a:lstStyle/>
          <a:p>
            <a:fld id="{0734D9BE-9151-4941-8C15-21DB9E83AD61}" type="slidenum">
              <a:rPr lang="en-US" smtClean="0"/>
              <a:t>21</a:t>
            </a:fld>
            <a:endParaRPr lang="en-US"/>
          </a:p>
        </p:txBody>
      </p:sp>
    </p:spTree>
    <p:extLst>
      <p:ext uri="{BB962C8B-B14F-4D97-AF65-F5344CB8AC3E}">
        <p14:creationId xmlns:p14="http://schemas.microsoft.com/office/powerpoint/2010/main" val="293304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Interfaces should not contain information which is irrelevant or rarely needed. Every extra unit of information in an interface competes with the relevant units of information and diminishes their relative visibility.</a:t>
            </a:r>
            <a:endParaRPr lang="en-US" b="0" dirty="0"/>
          </a:p>
        </p:txBody>
      </p:sp>
      <p:sp>
        <p:nvSpPr>
          <p:cNvPr id="4" name="Slide Number Placeholder 3"/>
          <p:cNvSpPr>
            <a:spLocks noGrp="1"/>
          </p:cNvSpPr>
          <p:nvPr>
            <p:ph type="sldNum" sz="quarter" idx="5"/>
          </p:nvPr>
        </p:nvSpPr>
        <p:spPr/>
        <p:txBody>
          <a:bodyPr/>
          <a:lstStyle/>
          <a:p>
            <a:fld id="{0734D9BE-9151-4941-8C15-21DB9E83AD61}" type="slidenum">
              <a:rPr lang="en-US" smtClean="0"/>
              <a:t>22</a:t>
            </a:fld>
            <a:endParaRPr lang="en-US"/>
          </a:p>
        </p:txBody>
      </p:sp>
    </p:spTree>
    <p:extLst>
      <p:ext uri="{BB962C8B-B14F-4D97-AF65-F5344CB8AC3E}">
        <p14:creationId xmlns:p14="http://schemas.microsoft.com/office/powerpoint/2010/main" val="3842016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Error messages should be expressed in plain language (no error codes), precisely indicate the problem, and constructively suggest a solution.</a:t>
            </a:r>
            <a:endParaRPr lang="en-US" b="0" dirty="0"/>
          </a:p>
        </p:txBody>
      </p:sp>
      <p:sp>
        <p:nvSpPr>
          <p:cNvPr id="4" name="Slide Number Placeholder 3"/>
          <p:cNvSpPr>
            <a:spLocks noGrp="1"/>
          </p:cNvSpPr>
          <p:nvPr>
            <p:ph type="sldNum" sz="quarter" idx="5"/>
          </p:nvPr>
        </p:nvSpPr>
        <p:spPr/>
        <p:txBody>
          <a:bodyPr/>
          <a:lstStyle/>
          <a:p>
            <a:fld id="{0734D9BE-9151-4941-8C15-21DB9E83AD61}" type="slidenum">
              <a:rPr lang="en-US" smtClean="0"/>
              <a:t>23</a:t>
            </a:fld>
            <a:endParaRPr lang="en-US"/>
          </a:p>
        </p:txBody>
      </p:sp>
    </p:spTree>
    <p:extLst>
      <p:ext uri="{BB962C8B-B14F-4D97-AF65-F5344CB8AC3E}">
        <p14:creationId xmlns:p14="http://schemas.microsoft.com/office/powerpoint/2010/main" val="3745722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It’s best if the system doesn’t need any additional explanation. However, it may be necessary to provide documentation to help users understand how to complete their tasks.</a:t>
            </a:r>
            <a:endParaRPr lang="en-US" b="0" dirty="0"/>
          </a:p>
        </p:txBody>
      </p:sp>
      <p:sp>
        <p:nvSpPr>
          <p:cNvPr id="4" name="Slide Number Placeholder 3"/>
          <p:cNvSpPr>
            <a:spLocks noGrp="1"/>
          </p:cNvSpPr>
          <p:nvPr>
            <p:ph type="sldNum" sz="quarter" idx="5"/>
          </p:nvPr>
        </p:nvSpPr>
        <p:spPr/>
        <p:txBody>
          <a:bodyPr/>
          <a:lstStyle/>
          <a:p>
            <a:fld id="{0734D9BE-9151-4941-8C15-21DB9E83AD61}" type="slidenum">
              <a:rPr lang="en-US" smtClean="0"/>
              <a:t>24</a:t>
            </a:fld>
            <a:endParaRPr lang="en-US"/>
          </a:p>
        </p:txBody>
      </p:sp>
    </p:spTree>
    <p:extLst>
      <p:ext uri="{BB962C8B-B14F-4D97-AF65-F5344CB8AC3E}">
        <p14:creationId xmlns:p14="http://schemas.microsoft.com/office/powerpoint/2010/main" val="1631377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Autonomy means user is in control.</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Human interface objects is another way of saying direct manipulation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Latency reduction means minimize response time and give appropriate feedback for slow operations.</a:t>
            </a:r>
            <a:br>
              <a:rPr lang="en-US" dirty="0"/>
            </a:b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27</a:t>
            </a:fld>
            <a:endParaRPr lang="en-US"/>
          </a:p>
        </p:txBody>
      </p:sp>
    </p:spTree>
    <p:extLst>
      <p:ext uri="{BB962C8B-B14F-4D97-AF65-F5344CB8AC3E}">
        <p14:creationId xmlns:p14="http://schemas.microsoft.com/office/powerpoint/2010/main" val="138483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you’re just inspecting a sketch, you’re less likely to notice missing elements, like buttons or features essential to proceeding in a task. If you were actually </a:t>
            </a:r>
            <a:r>
              <a:rPr lang="en-US" sz="1200" b="0" i="1" u="none" strike="noStrike" kern="1200" dirty="0">
                <a:solidFill>
                  <a:schemeClr val="tx1"/>
                </a:solidFill>
                <a:effectLst/>
                <a:latin typeface="+mn-lt"/>
                <a:ea typeface="+mn-ea"/>
                <a:cs typeface="+mn-cs"/>
              </a:rPr>
              <a:t>interacting</a:t>
            </a:r>
            <a:r>
              <a:rPr lang="en-US" sz="1200" b="0" i="0" u="none" strike="noStrike" kern="1200" dirty="0">
                <a:solidFill>
                  <a:schemeClr val="tx1"/>
                </a:solidFill>
                <a:effectLst/>
                <a:latin typeface="+mn-lt"/>
                <a:ea typeface="+mn-ea"/>
                <a:cs typeface="+mn-cs"/>
              </a:rPr>
              <a:t> with an active prototype, essential missing pieces rear up as obstacles that prevent you from proceeding.</a:t>
            </a: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38</a:t>
            </a:fld>
            <a:endParaRPr lang="en-US"/>
          </a:p>
        </p:txBody>
      </p:sp>
    </p:spTree>
    <p:extLst>
      <p:ext uri="{BB962C8B-B14F-4D97-AF65-F5344CB8AC3E}">
        <p14:creationId xmlns:p14="http://schemas.microsoft.com/office/powerpoint/2010/main" val="303255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41</a:t>
            </a:fld>
            <a:endParaRPr lang="en-US"/>
          </a:p>
        </p:txBody>
      </p:sp>
    </p:spTree>
    <p:extLst>
      <p:ext uri="{BB962C8B-B14F-4D97-AF65-F5344CB8AC3E}">
        <p14:creationId xmlns:p14="http://schemas.microsoft.com/office/powerpoint/2010/main" val="12448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There are plenty of sets of guidelines to choose from - sometimes it seems like every usability researcher has their own set of heuristics. Most of these guidelines overlap in important ways, however. The experts don’t disagree about what constitutes good UI. They just disagree about how to organize what we know into a small set of operational rules.</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0734D9BE-9151-4941-8C15-21DB9E83AD61}" type="slidenum">
              <a:rPr lang="en-US" smtClean="0"/>
              <a:t>7</a:t>
            </a:fld>
            <a:endParaRPr lang="en-US"/>
          </a:p>
        </p:txBody>
      </p:sp>
    </p:spTree>
    <p:extLst>
      <p:ext uri="{BB962C8B-B14F-4D97-AF65-F5344CB8AC3E}">
        <p14:creationId xmlns:p14="http://schemas.microsoft.com/office/powerpoint/2010/main" val="3372152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https://www.nngroup.com/articles/ten-usability-heuristics/</a:t>
            </a:r>
          </a:p>
        </p:txBody>
      </p:sp>
      <p:sp>
        <p:nvSpPr>
          <p:cNvPr id="4" name="Slide Number Placeholder 3"/>
          <p:cNvSpPr>
            <a:spLocks noGrp="1"/>
          </p:cNvSpPr>
          <p:nvPr>
            <p:ph type="sldNum" sz="quarter" idx="5"/>
          </p:nvPr>
        </p:nvSpPr>
        <p:spPr/>
        <p:txBody>
          <a:bodyPr/>
          <a:lstStyle/>
          <a:p>
            <a:fld id="{0734D9BE-9151-4941-8C15-21DB9E83AD61}" type="slidenum">
              <a:rPr lang="en-US" smtClean="0"/>
              <a:t>13</a:t>
            </a:fld>
            <a:endParaRPr lang="en-US"/>
          </a:p>
        </p:txBody>
      </p:sp>
    </p:spTree>
    <p:extLst>
      <p:ext uri="{BB962C8B-B14F-4D97-AF65-F5344CB8AC3E}">
        <p14:creationId xmlns:p14="http://schemas.microsoft.com/office/powerpoint/2010/main" val="3576861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The design should always keep users informed about what is going on, through appropriate feedback within a reasonable amount of time.</a:t>
            </a:r>
            <a:endParaRPr lang="en-US" b="0" dirty="0"/>
          </a:p>
        </p:txBody>
      </p:sp>
      <p:sp>
        <p:nvSpPr>
          <p:cNvPr id="4" name="Slide Number Placeholder 3"/>
          <p:cNvSpPr>
            <a:spLocks noGrp="1"/>
          </p:cNvSpPr>
          <p:nvPr>
            <p:ph type="sldNum" sz="quarter" idx="5"/>
          </p:nvPr>
        </p:nvSpPr>
        <p:spPr/>
        <p:txBody>
          <a:bodyPr/>
          <a:lstStyle/>
          <a:p>
            <a:fld id="{0734D9BE-9151-4941-8C15-21DB9E83AD61}" type="slidenum">
              <a:rPr lang="en-US" smtClean="0"/>
              <a:t>14</a:t>
            </a:fld>
            <a:endParaRPr lang="en-US"/>
          </a:p>
        </p:txBody>
      </p:sp>
    </p:spTree>
    <p:extLst>
      <p:ext uri="{BB962C8B-B14F-4D97-AF65-F5344CB8AC3E}">
        <p14:creationId xmlns:p14="http://schemas.microsoft.com/office/powerpoint/2010/main" val="1731091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The design should speak the users' language. Use words, phrases, and concepts familiar to the user, rather than internal jargon. Follow real-world conventions, making information appear in a natural and logical order.</a:t>
            </a:r>
            <a:endParaRPr lang="en-US" b="0" dirty="0"/>
          </a:p>
        </p:txBody>
      </p:sp>
      <p:sp>
        <p:nvSpPr>
          <p:cNvPr id="4" name="Slide Number Placeholder 3"/>
          <p:cNvSpPr>
            <a:spLocks noGrp="1"/>
          </p:cNvSpPr>
          <p:nvPr>
            <p:ph type="sldNum" sz="quarter" idx="5"/>
          </p:nvPr>
        </p:nvSpPr>
        <p:spPr/>
        <p:txBody>
          <a:bodyPr/>
          <a:lstStyle/>
          <a:p>
            <a:fld id="{0734D9BE-9151-4941-8C15-21DB9E83AD61}" type="slidenum">
              <a:rPr lang="en-US" smtClean="0"/>
              <a:t>15</a:t>
            </a:fld>
            <a:endParaRPr lang="en-US"/>
          </a:p>
        </p:txBody>
      </p:sp>
    </p:spTree>
    <p:extLst>
      <p:ext uri="{BB962C8B-B14F-4D97-AF65-F5344CB8AC3E}">
        <p14:creationId xmlns:p14="http://schemas.microsoft.com/office/powerpoint/2010/main" val="90918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t>The system should speak the users' language, with words, phrases and concepts familiar to the user, rather than system-oriented terms.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t>Follow real-world conventions, making information appear in a natural and logical order. </a:t>
            </a:r>
          </a:p>
          <a:p>
            <a:endParaRPr lang="en-US" dirty="0"/>
          </a:p>
        </p:txBody>
      </p:sp>
      <p:sp>
        <p:nvSpPr>
          <p:cNvPr id="4" name="Slide Number Placeholder 3"/>
          <p:cNvSpPr>
            <a:spLocks noGrp="1"/>
          </p:cNvSpPr>
          <p:nvPr>
            <p:ph type="sldNum" sz="quarter" idx="10"/>
          </p:nvPr>
        </p:nvSpPr>
        <p:spPr/>
        <p:txBody>
          <a:bodyPr/>
          <a:lstStyle/>
          <a:p>
            <a:fld id="{CBB0736D-7AE0-43E5-8628-EE57016C0CB0}" type="slidenum">
              <a:rPr lang="en-US" smtClean="0"/>
              <a:t>16</a:t>
            </a:fld>
            <a:endParaRPr lang="en-US"/>
          </a:p>
        </p:txBody>
      </p:sp>
    </p:spTree>
    <p:extLst>
      <p:ext uri="{BB962C8B-B14F-4D97-AF65-F5344CB8AC3E}">
        <p14:creationId xmlns:p14="http://schemas.microsoft.com/office/powerpoint/2010/main" val="3257472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Users often perform actions by mistake. They need a clearly marked "emergency exit" to leave the unwanted action without having to go through an extended process.</a:t>
            </a:r>
            <a:endParaRPr lang="en-US" b="0" dirty="0"/>
          </a:p>
        </p:txBody>
      </p:sp>
      <p:sp>
        <p:nvSpPr>
          <p:cNvPr id="4" name="Slide Number Placeholder 3"/>
          <p:cNvSpPr>
            <a:spLocks noGrp="1"/>
          </p:cNvSpPr>
          <p:nvPr>
            <p:ph type="sldNum" sz="quarter" idx="5"/>
          </p:nvPr>
        </p:nvSpPr>
        <p:spPr/>
        <p:txBody>
          <a:bodyPr/>
          <a:lstStyle/>
          <a:p>
            <a:fld id="{0734D9BE-9151-4941-8C15-21DB9E83AD61}" type="slidenum">
              <a:rPr lang="en-US" smtClean="0"/>
              <a:t>17</a:t>
            </a:fld>
            <a:endParaRPr lang="en-US"/>
          </a:p>
        </p:txBody>
      </p:sp>
    </p:spTree>
    <p:extLst>
      <p:ext uri="{BB962C8B-B14F-4D97-AF65-F5344CB8AC3E}">
        <p14:creationId xmlns:p14="http://schemas.microsoft.com/office/powerpoint/2010/main" val="576402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Users should not have to wonder whether different words, situations, or actions mean the same thing. Follow platform and industry conventions.</a:t>
            </a:r>
            <a:endParaRPr lang="en-US" b="0" dirty="0"/>
          </a:p>
        </p:txBody>
      </p:sp>
      <p:sp>
        <p:nvSpPr>
          <p:cNvPr id="4" name="Slide Number Placeholder 3"/>
          <p:cNvSpPr>
            <a:spLocks noGrp="1"/>
          </p:cNvSpPr>
          <p:nvPr>
            <p:ph type="sldNum" sz="quarter" idx="5"/>
          </p:nvPr>
        </p:nvSpPr>
        <p:spPr/>
        <p:txBody>
          <a:bodyPr/>
          <a:lstStyle/>
          <a:p>
            <a:fld id="{0734D9BE-9151-4941-8C15-21DB9E83AD61}" type="slidenum">
              <a:rPr lang="en-US" smtClean="0"/>
              <a:t>18</a:t>
            </a:fld>
            <a:endParaRPr lang="en-US"/>
          </a:p>
        </p:txBody>
      </p:sp>
    </p:spTree>
    <p:extLst>
      <p:ext uri="{BB962C8B-B14F-4D97-AF65-F5344CB8AC3E}">
        <p14:creationId xmlns:p14="http://schemas.microsoft.com/office/powerpoint/2010/main" val="1060961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Good error messages are important, but the best designs carefully prevent problems from occurring in the first place. Either eliminate error-prone conditions, or check for them and present users with a confirmation option before they commit to the action.</a:t>
            </a:r>
            <a:endParaRPr lang="en-US" b="0" dirty="0"/>
          </a:p>
        </p:txBody>
      </p:sp>
      <p:sp>
        <p:nvSpPr>
          <p:cNvPr id="4" name="Slide Number Placeholder 3"/>
          <p:cNvSpPr>
            <a:spLocks noGrp="1"/>
          </p:cNvSpPr>
          <p:nvPr>
            <p:ph type="sldNum" sz="quarter" idx="5"/>
          </p:nvPr>
        </p:nvSpPr>
        <p:spPr/>
        <p:txBody>
          <a:bodyPr/>
          <a:lstStyle/>
          <a:p>
            <a:fld id="{0734D9BE-9151-4941-8C15-21DB9E83AD61}" type="slidenum">
              <a:rPr lang="en-US" smtClean="0"/>
              <a:t>19</a:t>
            </a:fld>
            <a:endParaRPr lang="en-US"/>
          </a:p>
        </p:txBody>
      </p:sp>
    </p:spTree>
    <p:extLst>
      <p:ext uri="{BB962C8B-B14F-4D97-AF65-F5344CB8AC3E}">
        <p14:creationId xmlns:p14="http://schemas.microsoft.com/office/powerpoint/2010/main" val="1750631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45227-AC26-6156-9327-4B8CF764BF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9453C-E905-C620-DB22-85485A1D54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BA0D23-C41C-6B9D-B135-60A4F314EF36}"/>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5D37F713-5362-E6D7-ECA0-A523F16C6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55764-E979-A50C-BC93-1350A1A3FE79}"/>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37785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B78D-4722-D24E-8634-0DE6B5B50A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9A92EF-2242-B158-DFCD-6E729D4660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94649-B18E-6DC6-A36E-364E483A4314}"/>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EFC190F8-C743-3F12-76FD-62B2F940D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0F79D-D9D2-BCF6-DCF6-002CAF65067C}"/>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02172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04683A-9237-8B81-8469-FBF06E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E57CA8-58B7-C33D-86CE-1ECFDF941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B0AA4-9DDF-0ED3-2DFE-EE5274F3D55C}"/>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68DD632C-4E50-6F1C-E08B-3F53EF895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9F91E-5C61-6152-885F-0266654D0750}"/>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76520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2BCD-93DA-27CC-04FB-070922C97B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6D26F4-2C1C-FDCF-6D76-6D09FC1E9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4F540D-909B-5FDD-2C07-588961C3DA46}"/>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B1F76D6C-1F55-5F92-27AC-F54B32D3F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08EBC-048B-6C16-A575-8BFB22F135F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63314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9A32-F079-1A08-D0D6-11C455BD0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0AD90-C4EA-CECC-8285-846ECE6925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BCA4C-A553-BEBC-8E92-FBAC45472D64}"/>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1B0FED9B-F80E-7E28-29F4-7E2E2BA27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05450-AB63-A6A8-3230-7D4CF0A15ABC}"/>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12753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978F-FA38-8FB6-43F3-C7D39B2939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C06E2B-B53F-47A5-3EF0-7E71494901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1F9897-2A3E-20F6-37E3-FB4ACBFEA8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CE6D4C-AB38-1B4D-BDFC-82CB90C87D97}"/>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6" name="Footer Placeholder 5">
            <a:extLst>
              <a:ext uri="{FF2B5EF4-FFF2-40B4-BE49-F238E27FC236}">
                <a16:creationId xmlns:a16="http://schemas.microsoft.com/office/drawing/2014/main" id="{5616EF74-431D-2C1E-9A0F-A832BD79C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B9941-0D8A-9C12-C7E8-5527E7B538E6}"/>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25349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B755-3176-D73F-AFCD-2466D03FE7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74BA34-3C48-2959-7E04-E12B350D8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0A8BC4-36F4-28AC-690C-896A412CB0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345778-715D-E4F7-F1E3-873CE7F593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8FB985-6237-2F66-AF96-6845C7CDF1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DCDC7E-BB0E-18CA-CB39-6A690CC62E6E}"/>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8" name="Footer Placeholder 7">
            <a:extLst>
              <a:ext uri="{FF2B5EF4-FFF2-40B4-BE49-F238E27FC236}">
                <a16:creationId xmlns:a16="http://schemas.microsoft.com/office/drawing/2014/main" id="{4674160B-A30C-4780-C9D8-0A593DEC10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8E8FAA-96F5-2EF7-10A4-52E54245CA53}"/>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20200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64BB-808B-A784-F118-FC3FF6B636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A6CBF6-0DE9-9A34-5295-A39CE99E7869}"/>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4" name="Footer Placeholder 3">
            <a:extLst>
              <a:ext uri="{FF2B5EF4-FFF2-40B4-BE49-F238E27FC236}">
                <a16:creationId xmlns:a16="http://schemas.microsoft.com/office/drawing/2014/main" id="{25AFBE69-D62F-4132-0270-6818351C82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A74548-A1EC-97F1-EF3C-78E831C223A7}"/>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28844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5FA85-FC80-64D8-47A6-5346BEFFF17C}"/>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3" name="Footer Placeholder 2">
            <a:extLst>
              <a:ext uri="{FF2B5EF4-FFF2-40B4-BE49-F238E27FC236}">
                <a16:creationId xmlns:a16="http://schemas.microsoft.com/office/drawing/2014/main" id="{B9814172-D8CA-9EF4-0236-6825931BFD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D98833-179A-7C1F-165C-1FE3E8797C4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9064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80A5-6214-0EB3-240A-7DC1D54DA6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A84089-0E74-FA55-E4CC-BDFB2CB16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815B97-02CF-0120-44B0-1310747E5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705A31-DBE4-0C9E-3265-EE2B20656712}"/>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6" name="Footer Placeholder 5">
            <a:extLst>
              <a:ext uri="{FF2B5EF4-FFF2-40B4-BE49-F238E27FC236}">
                <a16:creationId xmlns:a16="http://schemas.microsoft.com/office/drawing/2014/main" id="{7687729E-37E2-4D6C-B876-68DA8B5208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5C4C82-E125-5D52-2195-7A187B54409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67108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6C78-2E3B-6547-1731-07FCD98AB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6B2814-772B-AA65-FD73-16900DF128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B81FC0-8773-2B53-2D45-41625970D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6ACAB-C0EA-7501-E9E3-94855912FF84}"/>
              </a:ext>
            </a:extLst>
          </p:cNvPr>
          <p:cNvSpPr>
            <a:spLocks noGrp="1"/>
          </p:cNvSpPr>
          <p:nvPr>
            <p:ph type="dt" sz="half" idx="10"/>
          </p:nvPr>
        </p:nvSpPr>
        <p:spPr/>
        <p:txBody>
          <a:bodyPr/>
          <a:lstStyle/>
          <a:p>
            <a:fld id="{DAE856EC-134F-4749-B2EA-ACE3C82AE9BE}" type="datetimeFigureOut">
              <a:rPr lang="en-US" smtClean="0"/>
              <a:t>11/4/24</a:t>
            </a:fld>
            <a:endParaRPr lang="en-US"/>
          </a:p>
        </p:txBody>
      </p:sp>
      <p:sp>
        <p:nvSpPr>
          <p:cNvPr id="6" name="Footer Placeholder 5">
            <a:extLst>
              <a:ext uri="{FF2B5EF4-FFF2-40B4-BE49-F238E27FC236}">
                <a16:creationId xmlns:a16="http://schemas.microsoft.com/office/drawing/2014/main" id="{1C8018BC-D9FA-23B8-EC26-7CF5D9048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651AD-F7C0-0D68-77C0-D4D1B5F307B7}"/>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516819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D4AF26-B451-05D8-92BD-902F72A40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8D439-C06C-B066-9D9A-AF98D287F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D67BE-8989-553A-86F0-CAE432AE4F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856EC-134F-4749-B2EA-ACE3C82AE9BE}" type="datetimeFigureOut">
              <a:rPr lang="en-US" smtClean="0"/>
              <a:t>11/4/24</a:t>
            </a:fld>
            <a:endParaRPr lang="en-US"/>
          </a:p>
        </p:txBody>
      </p:sp>
      <p:sp>
        <p:nvSpPr>
          <p:cNvPr id="5" name="Footer Placeholder 4">
            <a:extLst>
              <a:ext uri="{FF2B5EF4-FFF2-40B4-BE49-F238E27FC236}">
                <a16:creationId xmlns:a16="http://schemas.microsoft.com/office/drawing/2014/main" id="{E634FC08-8954-3101-ECEB-F583FECD08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E35C22-7007-1876-258D-E59BB2FBBB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8167C-29BA-0F4F-ADEA-B06CA75D9A86}" type="slidenum">
              <a:rPr lang="en-US" smtClean="0"/>
              <a:t>‹#›</a:t>
            </a:fld>
            <a:endParaRPr lang="en-US"/>
          </a:p>
        </p:txBody>
      </p:sp>
    </p:spTree>
    <p:extLst>
      <p:ext uri="{BB962C8B-B14F-4D97-AF65-F5344CB8AC3E}">
        <p14:creationId xmlns:p14="http://schemas.microsoft.com/office/powerpoint/2010/main" val="18662349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ngroup.com/articles/ten-usability-heuristic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tmp"/></Relationships>
</file>

<file path=ppt/slides/_rels/slide1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tmp"/><Relationship Id="rId5" Type="http://schemas.openxmlformats.org/officeDocument/2006/relationships/image" Target="../media/image10.tmp"/><Relationship Id="rId4" Type="http://schemas.openxmlformats.org/officeDocument/2006/relationships/image" Target="../media/image9.tm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tm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tmp"/><Relationship Id="rId5" Type="http://schemas.openxmlformats.org/officeDocument/2006/relationships/image" Target="../media/image14.png"/><Relationship Id="rId4" Type="http://schemas.openxmlformats.org/officeDocument/2006/relationships/image" Target="../media/image13.tmp"/></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tmp"/><Relationship Id="rId4" Type="http://schemas.openxmlformats.org/officeDocument/2006/relationships/image" Target="../media/image18.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tmp"/></Relationships>
</file>

<file path=ppt/slides/_rels/slide2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9.tmp"/><Relationship Id="rId4" Type="http://schemas.openxmlformats.org/officeDocument/2006/relationships/image" Target="../media/image28.gif"/></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tm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19AC-00D8-134C-A11B-8CA9C53A9304}"/>
              </a:ext>
            </a:extLst>
          </p:cNvPr>
          <p:cNvSpPr>
            <a:spLocks noGrp="1"/>
          </p:cNvSpPr>
          <p:nvPr>
            <p:ph type="title"/>
          </p:nvPr>
        </p:nvSpPr>
        <p:spPr/>
        <p:txBody>
          <a:bodyPr>
            <a:normAutofit/>
          </a:bodyPr>
          <a:lstStyle/>
          <a:p>
            <a:r>
              <a:rPr lang="en-US" dirty="0"/>
              <a:t>User interface design</a:t>
            </a:r>
          </a:p>
        </p:txBody>
      </p:sp>
      <p:sp>
        <p:nvSpPr>
          <p:cNvPr id="8" name="TextBox 7">
            <a:extLst>
              <a:ext uri="{FF2B5EF4-FFF2-40B4-BE49-F238E27FC236}">
                <a16:creationId xmlns:a16="http://schemas.microsoft.com/office/drawing/2014/main" id="{02CF59E2-5870-6840-8E6F-913135309460}"/>
              </a:ext>
            </a:extLst>
          </p:cNvPr>
          <p:cNvSpPr txBox="1"/>
          <p:nvPr/>
        </p:nvSpPr>
        <p:spPr>
          <a:xfrm>
            <a:off x="10686361" y="6290631"/>
            <a:ext cx="602473" cy="369332"/>
          </a:xfrm>
          <a:prstGeom prst="rect">
            <a:avLst/>
          </a:prstGeom>
          <a:noFill/>
        </p:spPr>
        <p:txBody>
          <a:bodyPr wrap="none" rtlCol="0">
            <a:spAutoFit/>
          </a:bodyPr>
          <a:lstStyle/>
          <a:p>
            <a:r>
              <a:rPr lang="en-US" dirty="0" err="1"/>
              <a:t>xkcd</a:t>
            </a:r>
            <a:endParaRPr lang="en-US" dirty="0"/>
          </a:p>
        </p:txBody>
      </p:sp>
    </p:spTree>
    <p:extLst>
      <p:ext uri="{BB962C8B-B14F-4D97-AF65-F5344CB8AC3E}">
        <p14:creationId xmlns:p14="http://schemas.microsoft.com/office/powerpoint/2010/main" val="717385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4B3F-9D8C-454E-A134-9D8785C26D5C}"/>
              </a:ext>
            </a:extLst>
          </p:cNvPr>
          <p:cNvSpPr>
            <a:spLocks noGrp="1"/>
          </p:cNvSpPr>
          <p:nvPr>
            <p:ph type="title"/>
          </p:nvPr>
        </p:nvSpPr>
        <p:spPr/>
        <p:txBody>
          <a:bodyPr/>
          <a:lstStyle/>
          <a:p>
            <a:r>
              <a:rPr lang="en-US" dirty="0"/>
              <a:t>Heuristic evaluations are mostly used as a formative evaluation</a:t>
            </a:r>
          </a:p>
        </p:txBody>
      </p:sp>
      <p:sp>
        <p:nvSpPr>
          <p:cNvPr id="3" name="Content Placeholder 2">
            <a:extLst>
              <a:ext uri="{FF2B5EF4-FFF2-40B4-BE49-F238E27FC236}">
                <a16:creationId xmlns:a16="http://schemas.microsoft.com/office/drawing/2014/main" id="{8F3EEF51-3879-4C43-8503-2D88B8657D45}"/>
              </a:ext>
            </a:extLst>
          </p:cNvPr>
          <p:cNvSpPr>
            <a:spLocks noGrp="1"/>
          </p:cNvSpPr>
          <p:nvPr>
            <p:ph idx="1"/>
          </p:nvPr>
        </p:nvSpPr>
        <p:spPr/>
        <p:txBody>
          <a:bodyPr/>
          <a:lstStyle/>
          <a:p>
            <a:r>
              <a:rPr lang="en-US" dirty="0"/>
              <a:t>Heuristic evaluations should be done during the design and development, to quickly find usability issues and address them.</a:t>
            </a:r>
          </a:p>
          <a:p>
            <a:r>
              <a:rPr lang="en-US" dirty="0"/>
              <a:t>The most suitable kind of summative evaluation is user testing with real users, preferably in real use contexts.</a:t>
            </a:r>
          </a:p>
        </p:txBody>
      </p:sp>
    </p:spTree>
    <p:extLst>
      <p:ext uri="{BB962C8B-B14F-4D97-AF65-F5344CB8AC3E}">
        <p14:creationId xmlns:p14="http://schemas.microsoft.com/office/powerpoint/2010/main" val="30922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3E5E7-B0F9-5447-A86F-2480167A389B}"/>
              </a:ext>
            </a:extLst>
          </p:cNvPr>
          <p:cNvSpPr>
            <a:spLocks noGrp="1"/>
          </p:cNvSpPr>
          <p:nvPr>
            <p:ph type="title"/>
          </p:nvPr>
        </p:nvSpPr>
        <p:spPr/>
        <p:txBody>
          <a:bodyPr/>
          <a:lstStyle/>
          <a:p>
            <a:r>
              <a:rPr lang="en-US" dirty="0"/>
              <a:t>Let’s review the most common heuristics used in the field</a:t>
            </a:r>
          </a:p>
        </p:txBody>
      </p:sp>
      <p:sp>
        <p:nvSpPr>
          <p:cNvPr id="3" name="Content Placeholder 2">
            <a:extLst>
              <a:ext uri="{FF2B5EF4-FFF2-40B4-BE49-F238E27FC236}">
                <a16:creationId xmlns:a16="http://schemas.microsoft.com/office/drawing/2014/main" id="{6C84CAD1-7C98-AF4D-9325-F3A0BA09D639}"/>
              </a:ext>
            </a:extLst>
          </p:cNvPr>
          <p:cNvSpPr>
            <a:spLocks noGrp="1"/>
          </p:cNvSpPr>
          <p:nvPr>
            <p:ph idx="1"/>
          </p:nvPr>
        </p:nvSpPr>
        <p:spPr/>
        <p:txBody>
          <a:bodyPr/>
          <a:lstStyle/>
          <a:p>
            <a:r>
              <a:rPr lang="en-US" b="1" dirty="0"/>
              <a:t>Nielsen’s 10 principles</a:t>
            </a:r>
          </a:p>
          <a:p>
            <a:r>
              <a:rPr lang="en-US" b="1" dirty="0"/>
              <a:t>Norman’s rules from Design of Everyday Things</a:t>
            </a:r>
          </a:p>
          <a:p>
            <a:r>
              <a:rPr lang="en-US" dirty="0" err="1"/>
              <a:t>Tognazzini’s</a:t>
            </a:r>
            <a:r>
              <a:rPr lang="en-US" dirty="0"/>
              <a:t> 16 principles</a:t>
            </a:r>
          </a:p>
          <a:p>
            <a:r>
              <a:rPr lang="en-US" dirty="0" err="1"/>
              <a:t>Shneiderman’s</a:t>
            </a:r>
            <a:r>
              <a:rPr lang="en-US" dirty="0"/>
              <a:t> 8 golden rules</a:t>
            </a:r>
          </a:p>
          <a:p>
            <a:endParaRPr lang="en-US" dirty="0"/>
          </a:p>
        </p:txBody>
      </p:sp>
    </p:spTree>
    <p:extLst>
      <p:ext uri="{BB962C8B-B14F-4D97-AF65-F5344CB8AC3E}">
        <p14:creationId xmlns:p14="http://schemas.microsoft.com/office/powerpoint/2010/main" val="151472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Heuristics</a:t>
            </a:r>
          </a:p>
        </p:txBody>
      </p:sp>
      <p:sp>
        <p:nvSpPr>
          <p:cNvPr id="3" name="Content Placeholder 2"/>
          <p:cNvSpPr>
            <a:spLocks noGrp="1"/>
          </p:cNvSpPr>
          <p:nvPr>
            <p:ph idx="1"/>
          </p:nvPr>
        </p:nvSpPr>
        <p:spPr>
          <a:xfrm>
            <a:off x="1854200" y="2119314"/>
            <a:ext cx="8489950" cy="2757487"/>
          </a:xfrm>
        </p:spPr>
        <p:txBody>
          <a:bodyPr/>
          <a:lstStyle/>
          <a:p>
            <a:r>
              <a:rPr lang="en-US" sz="2400" dirty="0"/>
              <a:t>They are </a:t>
            </a:r>
            <a:r>
              <a:rPr lang="en-US" sz="2400" b="1" dirty="0"/>
              <a:t>not</a:t>
            </a:r>
            <a:r>
              <a:rPr lang="en-US" sz="2400" dirty="0"/>
              <a:t> theoretical frameworks.</a:t>
            </a:r>
          </a:p>
          <a:p>
            <a:r>
              <a:rPr lang="en-US" sz="2400" dirty="0"/>
              <a:t>They are </a:t>
            </a:r>
            <a:r>
              <a:rPr lang="en-US" sz="2400" b="1" dirty="0"/>
              <a:t>not </a:t>
            </a:r>
            <a:r>
              <a:rPr lang="en-US" sz="2400" dirty="0"/>
              <a:t>specific standards.</a:t>
            </a:r>
          </a:p>
          <a:p>
            <a:r>
              <a:rPr lang="en-US" sz="2400" dirty="0"/>
              <a:t>They are general guidelines evolving out of practice and domain expertise. Nevertheless, most of them can be grounded in theories pertaining to the psychology of human-computer interaction.  </a:t>
            </a:r>
          </a:p>
          <a:p>
            <a:endParaRPr lang="en-US" sz="2400" dirty="0"/>
          </a:p>
        </p:txBody>
      </p:sp>
      <p:sp>
        <p:nvSpPr>
          <p:cNvPr id="5" name="Rectangle 4"/>
          <p:cNvSpPr/>
          <p:nvPr/>
        </p:nvSpPr>
        <p:spPr>
          <a:xfrm>
            <a:off x="1980096" y="4876800"/>
            <a:ext cx="8094346" cy="1754326"/>
          </a:xfrm>
          <a:prstGeom prst="rect">
            <a:avLst/>
          </a:prstGeom>
        </p:spPr>
        <p:txBody>
          <a:bodyPr wrap="square">
            <a:spAutoFit/>
          </a:bodyPr>
          <a:lstStyle/>
          <a:p>
            <a:r>
              <a:rPr lang="en-US" dirty="0" err="1">
                <a:solidFill>
                  <a:srgbClr val="222222"/>
                </a:solidFill>
                <a:latin typeface="Arial" panose="020B0604020202020204" pitchFamily="34" charset="0"/>
              </a:rPr>
              <a:t>Molich</a:t>
            </a:r>
            <a:r>
              <a:rPr lang="en-US" dirty="0">
                <a:solidFill>
                  <a:srgbClr val="222222"/>
                </a:solidFill>
                <a:latin typeface="Arial" panose="020B0604020202020204" pitchFamily="34" charset="0"/>
              </a:rPr>
              <a:t>, R., &amp; Nielsen, J. (1990). Improving a human-computer dialogue. </a:t>
            </a:r>
            <a:r>
              <a:rPr lang="en-US" i="1" dirty="0">
                <a:solidFill>
                  <a:srgbClr val="222222"/>
                </a:solidFill>
                <a:latin typeface="Arial" panose="020B0604020202020204" pitchFamily="34" charset="0"/>
              </a:rPr>
              <a:t>Communications of the ACM</a:t>
            </a:r>
            <a:r>
              <a:rPr lang="en-US" dirty="0">
                <a:solidFill>
                  <a:srgbClr val="222222"/>
                </a:solidFill>
                <a:latin typeface="Arial" panose="020B0604020202020204" pitchFamily="34" charset="0"/>
              </a:rPr>
              <a:t>, </a:t>
            </a:r>
            <a:r>
              <a:rPr lang="en-US" i="1" dirty="0">
                <a:solidFill>
                  <a:srgbClr val="222222"/>
                </a:solidFill>
                <a:latin typeface="Arial" panose="020B0604020202020204" pitchFamily="34" charset="0"/>
              </a:rPr>
              <a:t>33</a:t>
            </a:r>
            <a:r>
              <a:rPr lang="en-US" dirty="0">
                <a:solidFill>
                  <a:srgbClr val="222222"/>
                </a:solidFill>
                <a:latin typeface="Arial" panose="020B0604020202020204" pitchFamily="34" charset="0"/>
              </a:rPr>
              <a:t>(3), 338-348.</a:t>
            </a:r>
          </a:p>
          <a:p>
            <a:endParaRPr lang="en-US" dirty="0">
              <a:solidFill>
                <a:srgbClr val="222222"/>
              </a:solidFill>
              <a:latin typeface="Arial" panose="020B0604020202020204" pitchFamily="34" charset="0"/>
            </a:endParaRPr>
          </a:p>
          <a:p>
            <a:r>
              <a:rPr lang="en-US" dirty="0"/>
              <a:t>Nielsen, J., &amp; </a:t>
            </a:r>
            <a:r>
              <a:rPr lang="en-US" dirty="0" err="1"/>
              <a:t>Molich</a:t>
            </a:r>
            <a:r>
              <a:rPr lang="en-US" dirty="0"/>
              <a:t>, R. (1990, March). Heuristic evaluation of user interfaces. In </a:t>
            </a:r>
            <a:r>
              <a:rPr lang="en-US" i="1" dirty="0"/>
              <a:t>Proceedings of the SIGCHI conference on Human factors in computing systems</a:t>
            </a:r>
            <a:r>
              <a:rPr lang="en-US" dirty="0"/>
              <a:t> (pp. 249-256). ACM.</a:t>
            </a:r>
          </a:p>
        </p:txBody>
      </p:sp>
    </p:spTree>
    <p:extLst>
      <p:ext uri="{BB962C8B-B14F-4D97-AF65-F5344CB8AC3E}">
        <p14:creationId xmlns:p14="http://schemas.microsoft.com/office/powerpoint/2010/main" val="2299103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FEDE1-35C4-1544-9F13-90D4F7E4CC4E}"/>
              </a:ext>
            </a:extLst>
          </p:cNvPr>
          <p:cNvSpPr>
            <a:spLocks noGrp="1"/>
          </p:cNvSpPr>
          <p:nvPr>
            <p:ph type="title"/>
          </p:nvPr>
        </p:nvSpPr>
        <p:spPr/>
        <p:txBody>
          <a:bodyPr/>
          <a:lstStyle/>
          <a:p>
            <a:r>
              <a:rPr lang="en-US" dirty="0"/>
              <a:t>Nielsen’s 10 Heuristics</a:t>
            </a:r>
          </a:p>
        </p:txBody>
      </p:sp>
      <p:sp>
        <p:nvSpPr>
          <p:cNvPr id="3" name="Content Placeholder 2">
            <a:extLst>
              <a:ext uri="{FF2B5EF4-FFF2-40B4-BE49-F238E27FC236}">
                <a16:creationId xmlns:a16="http://schemas.microsoft.com/office/drawing/2014/main" id="{E906CAE1-12EA-B74A-808C-A39832CDDCED}"/>
              </a:ext>
            </a:extLst>
          </p:cNvPr>
          <p:cNvSpPr>
            <a:spLocks noGrp="1"/>
          </p:cNvSpPr>
          <p:nvPr>
            <p:ph idx="1"/>
          </p:nvPr>
        </p:nvSpPr>
        <p:spPr>
          <a:xfrm>
            <a:off x="436033" y="2035175"/>
            <a:ext cx="11319933" cy="3457575"/>
          </a:xfrm>
        </p:spPr>
        <p:txBody>
          <a:bodyPr>
            <a:normAutofit fontScale="85000" lnSpcReduction="20000"/>
          </a:bodyPr>
          <a:lstStyle/>
          <a:p>
            <a:r>
              <a:rPr lang="en-US" sz="2400" dirty="0"/>
              <a:t>Match the real world (L)</a:t>
            </a:r>
          </a:p>
          <a:p>
            <a:r>
              <a:rPr lang="en-US" sz="2400" dirty="0"/>
              <a:t>Consistency &amp; standards (L)</a:t>
            </a:r>
          </a:p>
          <a:p>
            <a:r>
              <a:rPr lang="en-US" sz="2400" dirty="0"/>
              <a:t>Help &amp; documentation (L)</a:t>
            </a:r>
          </a:p>
          <a:p>
            <a:r>
              <a:rPr lang="en-US" sz="2400" dirty="0"/>
              <a:t>User control &amp; freedom (S)</a:t>
            </a:r>
          </a:p>
          <a:p>
            <a:r>
              <a:rPr lang="en-US" sz="2400" dirty="0"/>
              <a:t>Visibility of system status (S)</a:t>
            </a:r>
          </a:p>
          <a:p>
            <a:r>
              <a:rPr lang="en-US" sz="2400" dirty="0"/>
              <a:t>Flexibility &amp; efficiency (E)</a:t>
            </a:r>
          </a:p>
          <a:p>
            <a:r>
              <a:rPr lang="en-US" sz="2400" dirty="0"/>
              <a:t>Error prevention (S)</a:t>
            </a:r>
          </a:p>
          <a:p>
            <a:r>
              <a:rPr lang="en-US" sz="2400" dirty="0"/>
              <a:t>Recognition, not recall (S)</a:t>
            </a:r>
          </a:p>
          <a:p>
            <a:r>
              <a:rPr lang="en-US" sz="2400" dirty="0"/>
              <a:t>Error reporting, diagnosis, and recovery (S)</a:t>
            </a:r>
          </a:p>
          <a:p>
            <a:r>
              <a:rPr lang="en-US" sz="2400" dirty="0"/>
              <a:t>Aesthetic AND minimalist design</a:t>
            </a:r>
          </a:p>
        </p:txBody>
      </p:sp>
      <p:sp>
        <p:nvSpPr>
          <p:cNvPr id="4" name="TextBox 3">
            <a:extLst>
              <a:ext uri="{FF2B5EF4-FFF2-40B4-BE49-F238E27FC236}">
                <a16:creationId xmlns:a16="http://schemas.microsoft.com/office/drawing/2014/main" id="{32440A58-4758-43C6-931A-25B480AB9A0B}"/>
              </a:ext>
            </a:extLst>
          </p:cNvPr>
          <p:cNvSpPr txBox="1"/>
          <p:nvPr/>
        </p:nvSpPr>
        <p:spPr>
          <a:xfrm>
            <a:off x="5372611" y="2128742"/>
            <a:ext cx="5981189" cy="1200329"/>
          </a:xfrm>
          <a:prstGeom prst="rect">
            <a:avLst/>
          </a:prstGeom>
          <a:noFill/>
        </p:spPr>
        <p:txBody>
          <a:bodyPr wrap="none" rtlCol="0">
            <a:spAutoFit/>
          </a:bodyPr>
          <a:lstStyle/>
          <a:p>
            <a:r>
              <a:rPr lang="en-US" dirty="0"/>
              <a:t>Read more:</a:t>
            </a:r>
          </a:p>
          <a:p>
            <a:r>
              <a:rPr lang="en-US" dirty="0"/>
              <a:t> </a:t>
            </a:r>
          </a:p>
          <a:p>
            <a:r>
              <a:rPr lang="en-US" dirty="0">
                <a:hlinkClick r:id="rId3"/>
              </a:rPr>
              <a:t>https://www.nngroup.com/articles/ten-usability-heuristics/</a:t>
            </a:r>
            <a:endParaRPr lang="en-US" dirty="0"/>
          </a:p>
          <a:p>
            <a:endParaRPr lang="en-US" dirty="0"/>
          </a:p>
        </p:txBody>
      </p:sp>
    </p:spTree>
    <p:extLst>
      <p:ext uri="{BB962C8B-B14F-4D97-AF65-F5344CB8AC3E}">
        <p14:creationId xmlns:p14="http://schemas.microsoft.com/office/powerpoint/2010/main" val="4243439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14489" y="434534"/>
            <a:ext cx="5092548" cy="553998"/>
          </a:xfrm>
          <a:prstGeom prst="rect">
            <a:avLst/>
          </a:prstGeom>
          <a:noFill/>
        </p:spPr>
        <p:txBody>
          <a:bodyPr wrap="none" rtlCol="0">
            <a:spAutoFit/>
          </a:bodyPr>
          <a:lstStyle/>
          <a:p>
            <a:r>
              <a:rPr lang="en-US" sz="3000" dirty="0"/>
              <a:t>Visibility of the system status</a:t>
            </a:r>
          </a:p>
        </p:txBody>
      </p:sp>
      <p:pic>
        <p:nvPicPr>
          <p:cNvPr id="5" name="Picture 4" descr="My Drive - Google Drive - Google Chro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4033" y="1529850"/>
            <a:ext cx="3355321" cy="2134895"/>
          </a:xfrm>
          <a:prstGeom prst="rect">
            <a:avLst/>
          </a:prstGeom>
        </p:spPr>
      </p:pic>
      <p:pic>
        <p:nvPicPr>
          <p:cNvPr id="6" name="Picture 5"/>
          <p:cNvPicPr>
            <a:picLocks noChangeAspect="1"/>
          </p:cNvPicPr>
          <p:nvPr/>
        </p:nvPicPr>
        <p:blipFill rotWithShape="1">
          <a:blip r:embed="rId4"/>
          <a:srcRect l="11250" r="37269" b="41851"/>
          <a:stretch/>
        </p:blipFill>
        <p:spPr>
          <a:xfrm>
            <a:off x="1779769" y="3787722"/>
            <a:ext cx="3368278" cy="2140059"/>
          </a:xfrm>
          <a:prstGeom prst="rect">
            <a:avLst/>
          </a:prstGeom>
        </p:spPr>
      </p:pic>
      <p:pic>
        <p:nvPicPr>
          <p:cNvPr id="7" name="Picture 6"/>
          <p:cNvPicPr>
            <a:picLocks noChangeAspect="1"/>
          </p:cNvPicPr>
          <p:nvPr/>
        </p:nvPicPr>
        <p:blipFill rotWithShape="1">
          <a:blip r:embed="rId5"/>
          <a:srcRect l="11146" r="37292" b="41852"/>
          <a:stretch/>
        </p:blipFill>
        <p:spPr>
          <a:xfrm>
            <a:off x="5617369" y="1525834"/>
            <a:ext cx="3371850" cy="2138911"/>
          </a:xfrm>
          <a:prstGeom prst="rect">
            <a:avLst/>
          </a:prstGeom>
        </p:spPr>
      </p:pic>
      <p:pic>
        <p:nvPicPr>
          <p:cNvPr id="8" name="Picture 7"/>
          <p:cNvPicPr>
            <a:picLocks noChangeAspect="1"/>
          </p:cNvPicPr>
          <p:nvPr/>
        </p:nvPicPr>
        <p:blipFill rotWithShape="1">
          <a:blip r:embed="rId6"/>
          <a:srcRect l="11354" r="37292" b="41667"/>
          <a:stretch/>
        </p:blipFill>
        <p:spPr>
          <a:xfrm>
            <a:off x="5617369" y="3787720"/>
            <a:ext cx="3371850" cy="2154428"/>
          </a:xfrm>
          <a:prstGeom prst="rect">
            <a:avLst/>
          </a:prstGeom>
        </p:spPr>
      </p:pic>
      <p:sp>
        <p:nvSpPr>
          <p:cNvPr id="10" name="Rectangle 9"/>
          <p:cNvSpPr/>
          <p:nvPr/>
        </p:nvSpPr>
        <p:spPr>
          <a:xfrm>
            <a:off x="1779769" y="4521994"/>
            <a:ext cx="1087256" cy="4572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a:off x="7187588" y="2234523"/>
            <a:ext cx="615769" cy="23007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6630375" y="4291922"/>
            <a:ext cx="1444445" cy="23007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p:cNvSpPr/>
          <p:nvPr/>
        </p:nvSpPr>
        <p:spPr>
          <a:xfrm>
            <a:off x="8151994" y="2480253"/>
            <a:ext cx="615769" cy="23007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7161882" y="4529935"/>
            <a:ext cx="615769" cy="23007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8101987" y="4760008"/>
            <a:ext cx="615769" cy="23007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567649" y="1379386"/>
            <a:ext cx="293680" cy="29289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1</a:t>
            </a:r>
          </a:p>
        </p:txBody>
      </p:sp>
      <p:sp>
        <p:nvSpPr>
          <p:cNvPr id="17" name="Oval 16"/>
          <p:cNvSpPr/>
          <p:nvPr/>
        </p:nvSpPr>
        <p:spPr>
          <a:xfrm>
            <a:off x="1567649" y="3700463"/>
            <a:ext cx="293680" cy="29289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2</a:t>
            </a:r>
          </a:p>
        </p:txBody>
      </p:sp>
      <p:sp>
        <p:nvSpPr>
          <p:cNvPr id="18" name="Oval 17"/>
          <p:cNvSpPr/>
          <p:nvPr/>
        </p:nvSpPr>
        <p:spPr>
          <a:xfrm>
            <a:off x="5470529" y="1415549"/>
            <a:ext cx="293680" cy="29289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3</a:t>
            </a:r>
          </a:p>
        </p:txBody>
      </p:sp>
      <p:sp>
        <p:nvSpPr>
          <p:cNvPr id="19" name="Oval 18"/>
          <p:cNvSpPr/>
          <p:nvPr/>
        </p:nvSpPr>
        <p:spPr>
          <a:xfrm>
            <a:off x="5470529" y="3682802"/>
            <a:ext cx="293680" cy="29289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4</a:t>
            </a:r>
          </a:p>
        </p:txBody>
      </p:sp>
      <p:sp>
        <p:nvSpPr>
          <p:cNvPr id="21" name="Rectangle 20"/>
          <p:cNvSpPr/>
          <p:nvPr/>
        </p:nvSpPr>
        <p:spPr>
          <a:xfrm>
            <a:off x="1796224" y="2243357"/>
            <a:ext cx="615769" cy="23007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9714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CA070F-16B7-4929-9CBC-647D2293746C}"/>
              </a:ext>
            </a:extLst>
          </p:cNvPr>
          <p:cNvSpPr>
            <a:spLocks noGrp="1"/>
          </p:cNvSpPr>
          <p:nvPr>
            <p:ph type="sldNum" sz="quarter" idx="12"/>
          </p:nvPr>
        </p:nvSpPr>
        <p:spPr/>
        <p:txBody>
          <a:bodyPr/>
          <a:lstStyle/>
          <a:p>
            <a:fld id="{05389B19-FC1A-45CC-9499-AA41F227D88F}" type="slidenum">
              <a:rPr lang="en-US" smtClean="0"/>
              <a:t>15</a:t>
            </a:fld>
            <a:endParaRPr lang="en-US"/>
          </a:p>
        </p:txBody>
      </p:sp>
      <p:sp>
        <p:nvSpPr>
          <p:cNvPr id="5" name="TextBox 4">
            <a:extLst>
              <a:ext uri="{FF2B5EF4-FFF2-40B4-BE49-F238E27FC236}">
                <a16:creationId xmlns:a16="http://schemas.microsoft.com/office/drawing/2014/main" id="{2CB19437-C610-45AB-97CC-CF598153E0D0}"/>
              </a:ext>
            </a:extLst>
          </p:cNvPr>
          <p:cNvSpPr txBox="1"/>
          <p:nvPr/>
        </p:nvSpPr>
        <p:spPr>
          <a:xfrm>
            <a:off x="1714489" y="434534"/>
            <a:ext cx="7274748" cy="553998"/>
          </a:xfrm>
          <a:prstGeom prst="rect">
            <a:avLst/>
          </a:prstGeom>
          <a:noFill/>
        </p:spPr>
        <p:txBody>
          <a:bodyPr wrap="none" rtlCol="0">
            <a:spAutoFit/>
          </a:bodyPr>
          <a:lstStyle/>
          <a:p>
            <a:r>
              <a:rPr lang="en-US" sz="3000" dirty="0"/>
              <a:t>Match between system and the real world</a:t>
            </a:r>
          </a:p>
        </p:txBody>
      </p:sp>
    </p:spTree>
    <p:extLst>
      <p:ext uri="{BB962C8B-B14F-4D97-AF65-F5344CB8AC3E}">
        <p14:creationId xmlns:p14="http://schemas.microsoft.com/office/powerpoint/2010/main" val="757536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88306" y="508845"/>
            <a:ext cx="7274748" cy="553998"/>
          </a:xfrm>
          <a:prstGeom prst="rect">
            <a:avLst/>
          </a:prstGeom>
          <a:noFill/>
        </p:spPr>
        <p:txBody>
          <a:bodyPr wrap="none" rtlCol="0">
            <a:spAutoFit/>
          </a:bodyPr>
          <a:lstStyle/>
          <a:p>
            <a:r>
              <a:rPr lang="en-US" sz="3000" dirty="0"/>
              <a:t>Match between system and mental model</a:t>
            </a:r>
          </a:p>
        </p:txBody>
      </p:sp>
      <p:pic>
        <p:nvPicPr>
          <p:cNvPr id="4" name="Picture 3" descr="Graphical user interface, application, website&#10;&#10;Description automatically generated">
            <a:extLst>
              <a:ext uri="{FF2B5EF4-FFF2-40B4-BE49-F238E27FC236}">
                <a16:creationId xmlns:a16="http://schemas.microsoft.com/office/drawing/2014/main" id="{083E7EA4-46C5-433B-8D46-FAD631732234}"/>
              </a:ext>
            </a:extLst>
          </p:cNvPr>
          <p:cNvPicPr>
            <a:picLocks noChangeAspect="1"/>
          </p:cNvPicPr>
          <p:nvPr/>
        </p:nvPicPr>
        <p:blipFill rotWithShape="1">
          <a:blip r:embed="rId3">
            <a:extLst>
              <a:ext uri="{28A0092B-C50C-407E-A947-70E740481C1C}">
                <a14:useLocalDpi xmlns:a14="http://schemas.microsoft.com/office/drawing/2010/main" val="0"/>
              </a:ext>
            </a:extLst>
          </a:blip>
          <a:srcRect l="976" t="1119"/>
          <a:stretch/>
        </p:blipFill>
        <p:spPr>
          <a:xfrm>
            <a:off x="0" y="-48861"/>
            <a:ext cx="9493571" cy="6781218"/>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F7F8FD7E-9F69-4E79-9A53-9DA1AE121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053" y="0"/>
            <a:ext cx="4465553" cy="6858000"/>
          </a:xfrm>
          <a:prstGeom prst="rect">
            <a:avLst/>
          </a:prstGeom>
        </p:spPr>
      </p:pic>
      <p:sp>
        <p:nvSpPr>
          <p:cNvPr id="16" name="Rectangle 15">
            <a:extLst>
              <a:ext uri="{FF2B5EF4-FFF2-40B4-BE49-F238E27FC236}">
                <a16:creationId xmlns:a16="http://schemas.microsoft.com/office/drawing/2014/main" id="{2C997955-FFCD-4C12-AC5A-D9FA8F047778}"/>
              </a:ext>
            </a:extLst>
          </p:cNvPr>
          <p:cNvSpPr/>
          <p:nvPr/>
        </p:nvSpPr>
        <p:spPr>
          <a:xfrm>
            <a:off x="849904" y="832769"/>
            <a:ext cx="1579189" cy="559595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9956160E-4C1D-4E6A-AC4E-3A306A3BCC1D}"/>
              </a:ext>
            </a:extLst>
          </p:cNvPr>
          <p:cNvSpPr/>
          <p:nvPr/>
        </p:nvSpPr>
        <p:spPr>
          <a:xfrm>
            <a:off x="7601385" y="386039"/>
            <a:ext cx="970241" cy="61473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0099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88306" y="441195"/>
            <a:ext cx="4732386" cy="553998"/>
          </a:xfrm>
          <a:prstGeom prst="rect">
            <a:avLst/>
          </a:prstGeom>
          <a:noFill/>
        </p:spPr>
        <p:txBody>
          <a:bodyPr wrap="none" rtlCol="0">
            <a:spAutoFit/>
          </a:bodyPr>
          <a:lstStyle/>
          <a:p>
            <a:r>
              <a:rPr lang="en-US" sz="3000" dirty="0"/>
              <a:t>User Control and Freedom</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244" y="4253073"/>
            <a:ext cx="7366235" cy="364382"/>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398" y="1453254"/>
            <a:ext cx="3282890" cy="2569470"/>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2545" y="4614588"/>
            <a:ext cx="3965632" cy="1286151"/>
          </a:xfrm>
          <a:prstGeom prst="rect">
            <a:avLst/>
          </a:prstGeom>
        </p:spPr>
      </p:pic>
      <p:pic>
        <p:nvPicPr>
          <p:cNvPr id="8" name="Picture 7" descr="Google - Google Chrome"/>
          <p:cNvPicPr>
            <a:picLocks noChangeAspect="1"/>
          </p:cNvPicPr>
          <p:nvPr/>
        </p:nvPicPr>
        <p:blipFill rotWithShape="1">
          <a:blip r:embed="rId6">
            <a:extLst>
              <a:ext uri="{28A0092B-C50C-407E-A947-70E740481C1C}">
                <a14:useLocalDpi xmlns:a14="http://schemas.microsoft.com/office/drawing/2010/main" val="0"/>
              </a:ext>
            </a:extLst>
          </a:blip>
          <a:srcRect r="44045" b="29670"/>
          <a:stretch/>
        </p:blipFill>
        <p:spPr>
          <a:xfrm>
            <a:off x="2141767" y="1524348"/>
            <a:ext cx="2901554" cy="2427284"/>
          </a:xfrm>
          <a:prstGeom prst="rect">
            <a:avLst/>
          </a:prstGeom>
        </p:spPr>
      </p:pic>
      <p:sp>
        <p:nvSpPr>
          <p:cNvPr id="12" name="Rectangle 11"/>
          <p:cNvSpPr/>
          <p:nvPr/>
        </p:nvSpPr>
        <p:spPr>
          <a:xfrm>
            <a:off x="2645570" y="1724479"/>
            <a:ext cx="314325" cy="321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p:cNvSpPr/>
          <p:nvPr/>
        </p:nvSpPr>
        <p:spPr>
          <a:xfrm>
            <a:off x="6760370" y="1724479"/>
            <a:ext cx="592931" cy="321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7867652" y="4253074"/>
            <a:ext cx="442913" cy="321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7115264" y="5057776"/>
            <a:ext cx="442913" cy="321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0586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41117" y="278965"/>
            <a:ext cx="4881465" cy="553998"/>
          </a:xfrm>
          <a:prstGeom prst="rect">
            <a:avLst/>
          </a:prstGeom>
          <a:noFill/>
        </p:spPr>
        <p:txBody>
          <a:bodyPr wrap="none" rtlCol="0">
            <a:spAutoFit/>
          </a:bodyPr>
          <a:lstStyle/>
          <a:p>
            <a:r>
              <a:rPr lang="en-US" sz="3000" dirty="0"/>
              <a:t>Consistency and Standards</a:t>
            </a:r>
          </a:p>
        </p:txBody>
      </p:sp>
      <p:pic>
        <p:nvPicPr>
          <p:cNvPr id="23554" name="Picture 2" descr="http://blandname.com/wp-content/uploads/2006/09/mac-os-x-1047-server-screenshot.png"/>
          <p:cNvPicPr>
            <a:picLocks noChangeAspect="1" noChangeArrowheads="1"/>
          </p:cNvPicPr>
          <p:nvPr/>
        </p:nvPicPr>
        <p:blipFill rotWithShape="1">
          <a:blip r:embed="rId3">
            <a:extLst>
              <a:ext uri="{28A0092B-C50C-407E-A947-70E740481C1C}">
                <a14:useLocalDpi xmlns:a14="http://schemas.microsoft.com/office/drawing/2010/main" val="0"/>
              </a:ext>
            </a:extLst>
          </a:blip>
          <a:srcRect l="9786" t="15185" r="10068" b="40944"/>
          <a:stretch/>
        </p:blipFill>
        <p:spPr bwMode="auto">
          <a:xfrm>
            <a:off x="1741116" y="4134497"/>
            <a:ext cx="4058632" cy="16662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ILE%2B+Heuristics+Library.pdf - Adobe Acrobat Pro"/>
          <p:cNvPicPr>
            <a:picLocks noChangeAspect="1"/>
          </p:cNvPicPr>
          <p:nvPr/>
        </p:nvPicPr>
        <p:blipFill rotWithShape="1">
          <a:blip r:embed="rId4">
            <a:extLst>
              <a:ext uri="{28A0092B-C50C-407E-A947-70E740481C1C}">
                <a14:useLocalDpi xmlns:a14="http://schemas.microsoft.com/office/drawing/2010/main" val="0"/>
              </a:ext>
            </a:extLst>
          </a:blip>
          <a:srcRect b="30538"/>
          <a:stretch/>
        </p:blipFill>
        <p:spPr>
          <a:xfrm>
            <a:off x="6070589" y="4134496"/>
            <a:ext cx="3411995" cy="1513454"/>
          </a:xfrm>
          <a:prstGeom prst="rect">
            <a:avLst/>
          </a:prstGeom>
        </p:spPr>
      </p:pic>
      <p:sp>
        <p:nvSpPr>
          <p:cNvPr id="7" name="Rectangle 6"/>
          <p:cNvSpPr/>
          <p:nvPr/>
        </p:nvSpPr>
        <p:spPr>
          <a:xfrm>
            <a:off x="1806431" y="4030198"/>
            <a:ext cx="506609" cy="321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8975975" y="4030198"/>
            <a:ext cx="506609" cy="321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p:cNvPicPr>
            <a:picLocks noChangeAspect="1"/>
          </p:cNvPicPr>
          <p:nvPr/>
        </p:nvPicPr>
        <p:blipFill rotWithShape="1">
          <a:blip r:embed="rId5"/>
          <a:srcRect r="31458" b="86667"/>
          <a:stretch/>
        </p:blipFill>
        <p:spPr>
          <a:xfrm>
            <a:off x="1810348" y="1443037"/>
            <a:ext cx="5429250" cy="594082"/>
          </a:xfrm>
          <a:prstGeom prst="rect">
            <a:avLst/>
          </a:prstGeom>
        </p:spPr>
      </p:pic>
      <p:pic>
        <p:nvPicPr>
          <p:cNvPr id="9" name="Picture 8" descr="Book1 - Excel"/>
          <p:cNvPicPr>
            <a:picLocks noChangeAspect="1"/>
          </p:cNvPicPr>
          <p:nvPr/>
        </p:nvPicPr>
        <p:blipFill rotWithShape="1">
          <a:blip r:embed="rId6">
            <a:extLst>
              <a:ext uri="{28A0092B-C50C-407E-A947-70E740481C1C}">
                <a14:useLocalDpi xmlns:a14="http://schemas.microsoft.com/office/drawing/2010/main" val="0"/>
              </a:ext>
            </a:extLst>
          </a:blip>
          <a:srcRect b="79283"/>
          <a:stretch/>
        </p:blipFill>
        <p:spPr>
          <a:xfrm>
            <a:off x="1806432" y="2125600"/>
            <a:ext cx="4062549" cy="750835"/>
          </a:xfrm>
          <a:prstGeom prst="rect">
            <a:avLst/>
          </a:prstGeom>
        </p:spPr>
      </p:pic>
      <p:pic>
        <p:nvPicPr>
          <p:cNvPr id="10" name="Picture 9" descr="Document1 - Word"/>
          <p:cNvPicPr>
            <a:picLocks noChangeAspect="1"/>
          </p:cNvPicPr>
          <p:nvPr/>
        </p:nvPicPr>
        <p:blipFill rotWithShape="1">
          <a:blip r:embed="rId7">
            <a:extLst>
              <a:ext uri="{28A0092B-C50C-407E-A947-70E740481C1C}">
                <a14:useLocalDpi xmlns:a14="http://schemas.microsoft.com/office/drawing/2010/main" val="0"/>
              </a:ext>
            </a:extLst>
          </a:blip>
          <a:srcRect b="79428"/>
          <a:stretch/>
        </p:blipFill>
        <p:spPr>
          <a:xfrm>
            <a:off x="1806432" y="3097876"/>
            <a:ext cx="4289797" cy="710881"/>
          </a:xfrm>
          <a:prstGeom prst="rect">
            <a:avLst/>
          </a:prstGeom>
        </p:spPr>
      </p:pic>
      <p:sp>
        <p:nvSpPr>
          <p:cNvPr id="12" name="Rectangle 11"/>
          <p:cNvSpPr/>
          <p:nvPr/>
        </p:nvSpPr>
        <p:spPr>
          <a:xfrm>
            <a:off x="1806432" y="1413566"/>
            <a:ext cx="3309855" cy="321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p:cNvSpPr/>
          <p:nvPr/>
        </p:nvSpPr>
        <p:spPr>
          <a:xfrm>
            <a:off x="1806430" y="2097826"/>
            <a:ext cx="3479672" cy="321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1806430" y="3116161"/>
            <a:ext cx="3740930" cy="321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2712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554"/>
                                        </p:tgtEl>
                                        <p:attrNameLst>
                                          <p:attrName>style.visibility</p:attrName>
                                        </p:attrNameLst>
                                      </p:cBhvr>
                                      <p:to>
                                        <p:strVal val="visible"/>
                                      </p:to>
                                    </p:set>
                                    <p:animEffect transition="in" filter="fade">
                                      <p:cBhvr>
                                        <p:cTn id="37" dur="500"/>
                                        <p:tgtEl>
                                          <p:spTgt spid="235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88307" y="421113"/>
            <a:ext cx="2981907" cy="553998"/>
          </a:xfrm>
          <a:prstGeom prst="rect">
            <a:avLst/>
          </a:prstGeom>
          <a:noFill/>
        </p:spPr>
        <p:txBody>
          <a:bodyPr wrap="none" rtlCol="0">
            <a:spAutoFit/>
          </a:bodyPr>
          <a:lstStyle/>
          <a:p>
            <a:r>
              <a:rPr lang="en-US" sz="3000" dirty="0"/>
              <a:t>Error Prevention</a:t>
            </a:r>
          </a:p>
        </p:txBody>
      </p:sp>
      <p:pic>
        <p:nvPicPr>
          <p:cNvPr id="2" name="Picture 1"/>
          <p:cNvPicPr>
            <a:picLocks noChangeAspect="1"/>
          </p:cNvPicPr>
          <p:nvPr/>
        </p:nvPicPr>
        <p:blipFill rotWithShape="1">
          <a:blip r:embed="rId3"/>
          <a:srcRect l="33472" t="2394" r="25000" b="27778"/>
          <a:stretch/>
        </p:blipFill>
        <p:spPr>
          <a:xfrm>
            <a:off x="6294756" y="1729376"/>
            <a:ext cx="3858895" cy="3649868"/>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8307" y="2025046"/>
            <a:ext cx="4371777" cy="379245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306" y="1509755"/>
            <a:ext cx="887442" cy="515290"/>
          </a:xfrm>
          <a:prstGeom prst="rect">
            <a:avLst/>
          </a:prstGeom>
        </p:spPr>
      </p:pic>
      <p:sp>
        <p:nvSpPr>
          <p:cNvPr id="7" name="Rectangle 6"/>
          <p:cNvSpPr/>
          <p:nvPr/>
        </p:nvSpPr>
        <p:spPr>
          <a:xfrm>
            <a:off x="1688308" y="2076106"/>
            <a:ext cx="3312319" cy="95970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1630989" y="1482548"/>
            <a:ext cx="944761" cy="5346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6854926" y="1930223"/>
            <a:ext cx="1974751" cy="103205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3475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D31A-113F-4F49-8358-0AAB545C6B08}"/>
              </a:ext>
            </a:extLst>
          </p:cNvPr>
          <p:cNvSpPr>
            <a:spLocks noGrp="1"/>
          </p:cNvSpPr>
          <p:nvPr>
            <p:ph type="title"/>
          </p:nvPr>
        </p:nvSpPr>
        <p:spPr/>
        <p:txBody>
          <a:bodyPr/>
          <a:lstStyle/>
          <a:p>
            <a:r>
              <a:rPr lang="en-US" dirty="0"/>
              <a:t>UI Design: Monday Week 11</a:t>
            </a:r>
          </a:p>
        </p:txBody>
      </p:sp>
      <p:sp>
        <p:nvSpPr>
          <p:cNvPr id="3" name="Content Placeholder 2">
            <a:extLst>
              <a:ext uri="{FF2B5EF4-FFF2-40B4-BE49-F238E27FC236}">
                <a16:creationId xmlns:a16="http://schemas.microsoft.com/office/drawing/2014/main" id="{1B0E574D-13A6-554C-9BD2-1B8FBDA8FE12}"/>
              </a:ext>
            </a:extLst>
          </p:cNvPr>
          <p:cNvSpPr>
            <a:spLocks noGrp="1"/>
          </p:cNvSpPr>
          <p:nvPr>
            <p:ph idx="1"/>
          </p:nvPr>
        </p:nvSpPr>
        <p:spPr/>
        <p:txBody>
          <a:bodyPr>
            <a:normAutofit/>
          </a:bodyPr>
          <a:lstStyle/>
          <a:p>
            <a:r>
              <a:rPr lang="en-US" dirty="0"/>
              <a:t>Dr. Jillian </a:t>
            </a:r>
            <a:r>
              <a:rPr lang="en-US" dirty="0" err="1"/>
              <a:t>Aurisano</a:t>
            </a:r>
            <a:endParaRPr lang="en-US" dirty="0"/>
          </a:p>
          <a:p>
            <a:endParaRPr lang="en-US" dirty="0"/>
          </a:p>
          <a:p>
            <a:r>
              <a:rPr lang="en-US" dirty="0"/>
              <a:t>Plan for today: </a:t>
            </a:r>
          </a:p>
          <a:p>
            <a:pPr lvl="1"/>
            <a:r>
              <a:rPr lang="en-US" dirty="0"/>
              <a:t>Announcements/Course logistics</a:t>
            </a:r>
          </a:p>
          <a:p>
            <a:pPr lvl="1"/>
            <a:r>
              <a:rPr lang="en-US" dirty="0"/>
              <a:t>Heuristics</a:t>
            </a:r>
          </a:p>
        </p:txBody>
      </p:sp>
    </p:spTree>
    <p:extLst>
      <p:ext uri="{BB962C8B-B14F-4D97-AF65-F5344CB8AC3E}">
        <p14:creationId xmlns:p14="http://schemas.microsoft.com/office/powerpoint/2010/main" val="2684135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70750" y="418138"/>
            <a:ext cx="5200463" cy="553998"/>
          </a:xfrm>
          <a:prstGeom prst="rect">
            <a:avLst/>
          </a:prstGeom>
          <a:noFill/>
        </p:spPr>
        <p:txBody>
          <a:bodyPr wrap="none" rtlCol="0">
            <a:spAutoFit/>
          </a:bodyPr>
          <a:lstStyle/>
          <a:p>
            <a:r>
              <a:rPr lang="en-US" sz="3000" dirty="0"/>
              <a:t>Recognition rather than recall</a:t>
            </a:r>
          </a:p>
        </p:txBody>
      </p:sp>
      <p:pic>
        <p:nvPicPr>
          <p:cNvPr id="21506" name="Picture 2" descr="http://ceblog.s3.amazonaws.com/wp-content/uploads/2012/02/dott_infograph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1187" y="1628910"/>
            <a:ext cx="2807494" cy="39716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4"/>
          <a:srcRect l="18270" t="12029" r="17503" b="17180"/>
          <a:stretch/>
        </p:blipFill>
        <p:spPr>
          <a:xfrm>
            <a:off x="4992188" y="1706335"/>
            <a:ext cx="5204074" cy="3226526"/>
          </a:xfrm>
          <a:prstGeom prst="rect">
            <a:avLst/>
          </a:prstGeom>
        </p:spPr>
      </p:pic>
      <p:sp>
        <p:nvSpPr>
          <p:cNvPr id="6" name="TextBox 5"/>
          <p:cNvSpPr txBox="1"/>
          <p:nvPr/>
        </p:nvSpPr>
        <p:spPr>
          <a:xfrm>
            <a:off x="6630889" y="5009898"/>
            <a:ext cx="1867819" cy="300082"/>
          </a:xfrm>
          <a:prstGeom prst="rect">
            <a:avLst/>
          </a:prstGeom>
          <a:noFill/>
        </p:spPr>
        <p:txBody>
          <a:bodyPr wrap="none" rtlCol="0">
            <a:spAutoFit/>
          </a:bodyPr>
          <a:lstStyle/>
          <a:p>
            <a:r>
              <a:rPr lang="en-US" sz="1350" dirty="0"/>
              <a:t>Making actions visible</a:t>
            </a:r>
          </a:p>
        </p:txBody>
      </p:sp>
      <p:sp>
        <p:nvSpPr>
          <p:cNvPr id="7" name="Rectangle 6"/>
          <p:cNvSpPr/>
          <p:nvPr/>
        </p:nvSpPr>
        <p:spPr>
          <a:xfrm>
            <a:off x="6971212" y="2620736"/>
            <a:ext cx="1345474" cy="1881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48498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88306" y="531815"/>
            <a:ext cx="5366662" cy="553998"/>
          </a:xfrm>
          <a:prstGeom prst="rect">
            <a:avLst/>
          </a:prstGeom>
          <a:noFill/>
        </p:spPr>
        <p:txBody>
          <a:bodyPr wrap="none" rtlCol="0">
            <a:spAutoFit/>
          </a:bodyPr>
          <a:lstStyle/>
          <a:p>
            <a:r>
              <a:rPr lang="en-US" sz="3000" dirty="0"/>
              <a:t>Flexibility and efficiency of use</a:t>
            </a:r>
          </a:p>
        </p:txBody>
      </p:sp>
      <p:pic>
        <p:nvPicPr>
          <p:cNvPr id="5" name="Picture 4" descr="Document1 - Word"/>
          <p:cNvPicPr>
            <a:picLocks noChangeAspect="1"/>
          </p:cNvPicPr>
          <p:nvPr/>
        </p:nvPicPr>
        <p:blipFill rotWithShape="1">
          <a:blip r:embed="rId3">
            <a:extLst>
              <a:ext uri="{28A0092B-C50C-407E-A947-70E740481C1C}">
                <a14:useLocalDpi xmlns:a14="http://schemas.microsoft.com/office/drawing/2010/main" val="0"/>
              </a:ext>
            </a:extLst>
          </a:blip>
          <a:srcRect b="79428"/>
          <a:stretch/>
        </p:blipFill>
        <p:spPr>
          <a:xfrm>
            <a:off x="1820718" y="1761994"/>
            <a:ext cx="6352164" cy="1052645"/>
          </a:xfrm>
          <a:prstGeom prst="rect">
            <a:avLst/>
          </a:prstGeom>
        </p:spPr>
      </p:pic>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719" y="3082502"/>
            <a:ext cx="4764890" cy="2690289"/>
          </a:xfrm>
          <a:prstGeom prst="rect">
            <a:avLst/>
          </a:prstGeom>
        </p:spPr>
      </p:pic>
      <p:sp>
        <p:nvSpPr>
          <p:cNvPr id="6" name="TextBox 5"/>
          <p:cNvSpPr txBox="1"/>
          <p:nvPr/>
        </p:nvSpPr>
        <p:spPr>
          <a:xfrm>
            <a:off x="7496495" y="2944001"/>
            <a:ext cx="1492716" cy="300082"/>
          </a:xfrm>
          <a:prstGeom prst="rect">
            <a:avLst/>
          </a:prstGeom>
          <a:noFill/>
        </p:spPr>
        <p:txBody>
          <a:bodyPr wrap="none" rtlCol="0">
            <a:spAutoFit/>
          </a:bodyPr>
          <a:lstStyle/>
          <a:p>
            <a:r>
              <a:rPr lang="en-US" sz="1350" dirty="0"/>
              <a:t>The ribbon menu</a:t>
            </a:r>
          </a:p>
        </p:txBody>
      </p:sp>
      <p:sp>
        <p:nvSpPr>
          <p:cNvPr id="7" name="TextBox 6"/>
          <p:cNvSpPr txBox="1"/>
          <p:nvPr/>
        </p:nvSpPr>
        <p:spPr>
          <a:xfrm>
            <a:off x="6820109" y="4344176"/>
            <a:ext cx="1675459" cy="300082"/>
          </a:xfrm>
          <a:prstGeom prst="rect">
            <a:avLst/>
          </a:prstGeom>
          <a:noFill/>
        </p:spPr>
        <p:txBody>
          <a:bodyPr wrap="none" rtlCol="0">
            <a:spAutoFit/>
          </a:bodyPr>
          <a:lstStyle/>
          <a:p>
            <a:r>
              <a:rPr lang="en-US" sz="1350" dirty="0"/>
              <a:t>Keyboard shortcuts</a:t>
            </a:r>
          </a:p>
        </p:txBody>
      </p:sp>
      <p:sp>
        <p:nvSpPr>
          <p:cNvPr id="8" name="Rectangle 7"/>
          <p:cNvSpPr/>
          <p:nvPr/>
        </p:nvSpPr>
        <p:spPr>
          <a:xfrm>
            <a:off x="1820719" y="2127581"/>
            <a:ext cx="539101" cy="5513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3995565" y="3221000"/>
            <a:ext cx="492919" cy="886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2125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0765" y="510491"/>
            <a:ext cx="5564344" cy="553998"/>
          </a:xfrm>
          <a:prstGeom prst="rect">
            <a:avLst/>
          </a:prstGeom>
          <a:noFill/>
        </p:spPr>
        <p:txBody>
          <a:bodyPr wrap="none" rtlCol="0">
            <a:spAutoFit/>
          </a:bodyPr>
          <a:lstStyle/>
          <a:p>
            <a:r>
              <a:rPr lang="en-US" sz="3000" dirty="0"/>
              <a:t>Aesthetic and minimalist design</a:t>
            </a:r>
          </a:p>
        </p:txBody>
      </p:sp>
      <p:pic>
        <p:nvPicPr>
          <p:cNvPr id="5" name="Picture 4" descr="Google - Google Chro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2003" y="1778742"/>
            <a:ext cx="4213999" cy="2981099"/>
          </a:xfrm>
          <a:prstGeom prst="rect">
            <a:avLst/>
          </a:prstGeom>
        </p:spPr>
      </p:pic>
      <p:pic>
        <p:nvPicPr>
          <p:cNvPr id="19458" name="Picture 2" descr="yahoo-ol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139" y="1494131"/>
            <a:ext cx="3286125" cy="283606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msn-ol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031" y="3005033"/>
            <a:ext cx="3136106" cy="265033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google-ol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9876" y="4362224"/>
            <a:ext cx="3286125" cy="136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70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Effect transition="in" filter="fade">
                                      <p:cBhvr>
                                        <p:cTn id="12" dur="500"/>
                                        <p:tgtEl>
                                          <p:spTgt spid="194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fade">
                                      <p:cBhvr>
                                        <p:cTn id="17" dur="500"/>
                                        <p:tgtEl>
                                          <p:spTgt spid="194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462"/>
                                        </p:tgtEl>
                                        <p:attrNameLst>
                                          <p:attrName>style.visibility</p:attrName>
                                        </p:attrNameLst>
                                      </p:cBhvr>
                                      <p:to>
                                        <p:strVal val="visible"/>
                                      </p:to>
                                    </p:set>
                                    <p:animEffect transition="in" filter="fade">
                                      <p:cBhvr>
                                        <p:cTn id="22"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6224" y="488110"/>
            <a:ext cx="8658851" cy="1015663"/>
          </a:xfrm>
          <a:prstGeom prst="rect">
            <a:avLst/>
          </a:prstGeom>
          <a:noFill/>
        </p:spPr>
        <p:txBody>
          <a:bodyPr wrap="square" rtlCol="0">
            <a:spAutoFit/>
          </a:bodyPr>
          <a:lstStyle/>
          <a:p>
            <a:r>
              <a:rPr lang="en-US" sz="3000" dirty="0"/>
              <a:t>Help users recognize, diagnose, and recover from errors</a:t>
            </a:r>
          </a:p>
        </p:txBody>
      </p:sp>
      <p:pic>
        <p:nvPicPr>
          <p:cNvPr id="18434" name="Picture 2" descr="CuteFTP's uncute mess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089" y="1764993"/>
            <a:ext cx="2440781" cy="133291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Damned if you d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0965" y="2014538"/>
            <a:ext cx="3976002" cy="16727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onfirm Reloa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6969" y="3989679"/>
            <a:ext cx="2743583" cy="1521831"/>
          </a:xfrm>
          <a:prstGeom prst="rect">
            <a:avLst/>
          </a:prstGeom>
        </p:spPr>
      </p:pic>
    </p:spTree>
    <p:extLst>
      <p:ext uri="{BB962C8B-B14F-4D97-AF65-F5344CB8AC3E}">
        <p14:creationId xmlns:p14="http://schemas.microsoft.com/office/powerpoint/2010/main" val="416170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fade">
                                      <p:cBhvr>
                                        <p:cTn id="7" dur="500"/>
                                        <p:tgtEl>
                                          <p:spTgt spid="184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Effect transition="in" filter="fade">
                                      <p:cBhvr>
                                        <p:cTn id="12" dur="500"/>
                                        <p:tgtEl>
                                          <p:spTgt spid="184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31526" y="417784"/>
            <a:ext cx="4410182" cy="553998"/>
          </a:xfrm>
          <a:prstGeom prst="rect">
            <a:avLst/>
          </a:prstGeom>
          <a:noFill/>
        </p:spPr>
        <p:txBody>
          <a:bodyPr wrap="none" rtlCol="0">
            <a:spAutoFit/>
          </a:bodyPr>
          <a:lstStyle/>
          <a:p>
            <a:r>
              <a:rPr lang="en-US" sz="3000" dirty="0"/>
              <a:t>Help and Documentation</a:t>
            </a:r>
          </a:p>
        </p:txBody>
      </p:sp>
      <p:pic>
        <p:nvPicPr>
          <p:cNvPr id="15362" name="Picture 2" descr="http://www.tingzabraham.com/Information-Architecture/wp-content/uploads/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033" y="1643062"/>
            <a:ext cx="2162585" cy="15787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Windows Help and Suppor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010" y="1843089"/>
            <a:ext cx="2172325" cy="3407569"/>
          </a:xfrm>
          <a:prstGeom prst="rect">
            <a:avLst/>
          </a:prstGeom>
        </p:spPr>
      </p:pic>
      <p:pic>
        <p:nvPicPr>
          <p:cNvPr id="15364" name="Picture 4" descr="http://www.guidebookgallery.org/pics/gui/system/features/help/winxppr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0961" y="3370766"/>
            <a:ext cx="3424748" cy="24401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02981" y="3007519"/>
            <a:ext cx="1165704" cy="300082"/>
          </a:xfrm>
          <a:prstGeom prst="rect">
            <a:avLst/>
          </a:prstGeom>
          <a:noFill/>
        </p:spPr>
        <p:txBody>
          <a:bodyPr wrap="none" rtlCol="0">
            <a:spAutoFit/>
          </a:bodyPr>
          <a:lstStyle/>
          <a:p>
            <a:r>
              <a:rPr lang="en-US" sz="1350" dirty="0"/>
              <a:t>Windows XP</a:t>
            </a:r>
          </a:p>
        </p:txBody>
      </p:sp>
      <p:sp>
        <p:nvSpPr>
          <p:cNvPr id="8" name="TextBox 7"/>
          <p:cNvSpPr txBox="1"/>
          <p:nvPr/>
        </p:nvSpPr>
        <p:spPr>
          <a:xfrm>
            <a:off x="7893206" y="1494130"/>
            <a:ext cx="1031051" cy="300082"/>
          </a:xfrm>
          <a:prstGeom prst="rect">
            <a:avLst/>
          </a:prstGeom>
          <a:noFill/>
        </p:spPr>
        <p:txBody>
          <a:bodyPr wrap="none" rtlCol="0">
            <a:spAutoFit/>
          </a:bodyPr>
          <a:lstStyle/>
          <a:p>
            <a:r>
              <a:rPr lang="en-US" sz="1350" dirty="0"/>
              <a:t>Windows 7</a:t>
            </a:r>
          </a:p>
        </p:txBody>
      </p:sp>
    </p:spTree>
    <p:extLst>
      <p:ext uri="{BB962C8B-B14F-4D97-AF65-F5344CB8AC3E}">
        <p14:creationId xmlns:p14="http://schemas.microsoft.com/office/powerpoint/2010/main" val="391513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64"/>
                                        </p:tgtEl>
                                        <p:attrNameLst>
                                          <p:attrName>style.visibility</p:attrName>
                                        </p:attrNameLst>
                                      </p:cBhvr>
                                      <p:to>
                                        <p:strVal val="visible"/>
                                      </p:to>
                                    </p:set>
                                    <p:animEffect transition="in" filter="fade">
                                      <p:cBhvr>
                                        <p:cTn id="20" dur="500"/>
                                        <p:tgtEl>
                                          <p:spTgt spid="1536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FEDE1-35C4-1544-9F13-90D4F7E4CC4E}"/>
              </a:ext>
            </a:extLst>
          </p:cNvPr>
          <p:cNvSpPr>
            <a:spLocks noGrp="1"/>
          </p:cNvSpPr>
          <p:nvPr>
            <p:ph type="title"/>
          </p:nvPr>
        </p:nvSpPr>
        <p:spPr/>
        <p:txBody>
          <a:bodyPr/>
          <a:lstStyle/>
          <a:p>
            <a:r>
              <a:rPr lang="en-US" dirty="0"/>
              <a:t>Nielsen’s 10 Heuristics</a:t>
            </a:r>
          </a:p>
        </p:txBody>
      </p:sp>
      <p:sp>
        <p:nvSpPr>
          <p:cNvPr id="3" name="Content Placeholder 2">
            <a:extLst>
              <a:ext uri="{FF2B5EF4-FFF2-40B4-BE49-F238E27FC236}">
                <a16:creationId xmlns:a16="http://schemas.microsoft.com/office/drawing/2014/main" id="{E906CAE1-12EA-B74A-808C-A39832CDDCED}"/>
              </a:ext>
            </a:extLst>
          </p:cNvPr>
          <p:cNvSpPr>
            <a:spLocks noGrp="1"/>
          </p:cNvSpPr>
          <p:nvPr>
            <p:ph idx="1"/>
          </p:nvPr>
        </p:nvSpPr>
        <p:spPr>
          <a:xfrm>
            <a:off x="436033" y="2035175"/>
            <a:ext cx="11319933" cy="3457575"/>
          </a:xfrm>
        </p:spPr>
        <p:txBody>
          <a:bodyPr>
            <a:normAutofit fontScale="85000" lnSpcReduction="20000"/>
          </a:bodyPr>
          <a:lstStyle/>
          <a:p>
            <a:r>
              <a:rPr lang="en-US" sz="2400" dirty="0"/>
              <a:t>Match the real world (L)</a:t>
            </a:r>
          </a:p>
          <a:p>
            <a:r>
              <a:rPr lang="en-US" sz="2400" dirty="0"/>
              <a:t>Consistency &amp; standards (L)</a:t>
            </a:r>
          </a:p>
          <a:p>
            <a:r>
              <a:rPr lang="en-US" sz="2400" dirty="0"/>
              <a:t>Help &amp; documentation (L)</a:t>
            </a:r>
          </a:p>
          <a:p>
            <a:r>
              <a:rPr lang="en-US" sz="2400" dirty="0"/>
              <a:t>User control &amp; freedom (S)</a:t>
            </a:r>
          </a:p>
          <a:p>
            <a:r>
              <a:rPr lang="en-US" sz="2400" dirty="0"/>
              <a:t>Visibility of system status (S)</a:t>
            </a:r>
          </a:p>
          <a:p>
            <a:r>
              <a:rPr lang="en-US" sz="2400" dirty="0"/>
              <a:t>Flexibility &amp; efficiency (E)</a:t>
            </a:r>
          </a:p>
          <a:p>
            <a:r>
              <a:rPr lang="en-US" sz="2400" dirty="0"/>
              <a:t>Error prevention (S)</a:t>
            </a:r>
          </a:p>
          <a:p>
            <a:r>
              <a:rPr lang="en-US" sz="2400" dirty="0"/>
              <a:t>Recognition, not recall (S)</a:t>
            </a:r>
          </a:p>
          <a:p>
            <a:r>
              <a:rPr lang="en-US" sz="2400" dirty="0"/>
              <a:t>Error reporting, diagnosis, and recovery (S)</a:t>
            </a:r>
          </a:p>
          <a:p>
            <a:r>
              <a:rPr lang="en-US" sz="2400" dirty="0"/>
              <a:t>Aesthetic AND minimalist design</a:t>
            </a:r>
          </a:p>
        </p:txBody>
      </p:sp>
    </p:spTree>
    <p:extLst>
      <p:ext uri="{BB962C8B-B14F-4D97-AF65-F5344CB8AC3E}">
        <p14:creationId xmlns:p14="http://schemas.microsoft.com/office/powerpoint/2010/main" val="2155958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88AA-8ED9-9644-8B70-AA1EFBEA56B3}"/>
              </a:ext>
            </a:extLst>
          </p:cNvPr>
          <p:cNvSpPr>
            <a:spLocks noGrp="1"/>
          </p:cNvSpPr>
          <p:nvPr>
            <p:ph type="title"/>
          </p:nvPr>
        </p:nvSpPr>
        <p:spPr/>
        <p:txBody>
          <a:bodyPr>
            <a:normAutofit fontScale="90000"/>
          </a:bodyPr>
          <a:lstStyle/>
          <a:p>
            <a:r>
              <a:rPr lang="en-US" dirty="0"/>
              <a:t>Norman Principles</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6412E33B-BE12-0746-B723-0495A22A8C0F}"/>
              </a:ext>
            </a:extLst>
          </p:cNvPr>
          <p:cNvSpPr>
            <a:spLocks noGrp="1"/>
          </p:cNvSpPr>
          <p:nvPr>
            <p:ph idx="1"/>
          </p:nvPr>
        </p:nvSpPr>
        <p:spPr>
          <a:xfrm>
            <a:off x="440267" y="2205038"/>
            <a:ext cx="11319933" cy="3960813"/>
          </a:xfrm>
        </p:spPr>
        <p:txBody>
          <a:bodyPr/>
          <a:lstStyle/>
          <a:p>
            <a:r>
              <a:rPr lang="en-US" dirty="0"/>
              <a:t>Affordances</a:t>
            </a:r>
          </a:p>
          <a:p>
            <a:r>
              <a:rPr lang="en-US" dirty="0"/>
              <a:t>Natural mapping (mapping between the user and system model)</a:t>
            </a:r>
          </a:p>
          <a:p>
            <a:r>
              <a:rPr lang="en-US" dirty="0"/>
              <a:t>Visibility</a:t>
            </a:r>
          </a:p>
          <a:p>
            <a:r>
              <a:rPr lang="en-US" dirty="0"/>
              <a:t>Feedback</a:t>
            </a:r>
          </a:p>
          <a:p>
            <a:endParaRPr lang="en-US" dirty="0"/>
          </a:p>
        </p:txBody>
      </p:sp>
    </p:spTree>
    <p:extLst>
      <p:ext uri="{BB962C8B-B14F-4D97-AF65-F5344CB8AC3E}">
        <p14:creationId xmlns:p14="http://schemas.microsoft.com/office/powerpoint/2010/main" val="774538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CA7D-088B-8A47-A695-3B78FDD47FC2}"/>
              </a:ext>
            </a:extLst>
          </p:cNvPr>
          <p:cNvSpPr>
            <a:spLocks noGrp="1"/>
          </p:cNvSpPr>
          <p:nvPr>
            <p:ph type="title"/>
          </p:nvPr>
        </p:nvSpPr>
        <p:spPr/>
        <p:txBody>
          <a:bodyPr/>
          <a:lstStyle/>
          <a:p>
            <a:r>
              <a:rPr lang="en-US" dirty="0"/>
              <a:t>Tog’s First Principles</a:t>
            </a:r>
          </a:p>
        </p:txBody>
      </p:sp>
      <p:sp>
        <p:nvSpPr>
          <p:cNvPr id="3" name="Content Placeholder 2">
            <a:extLst>
              <a:ext uri="{FF2B5EF4-FFF2-40B4-BE49-F238E27FC236}">
                <a16:creationId xmlns:a16="http://schemas.microsoft.com/office/drawing/2014/main" id="{E82EC8E5-240B-9548-98A6-68F6B8F4904B}"/>
              </a:ext>
            </a:extLst>
          </p:cNvPr>
          <p:cNvSpPr>
            <a:spLocks noGrp="1"/>
          </p:cNvSpPr>
          <p:nvPr>
            <p:ph idx="1"/>
          </p:nvPr>
        </p:nvSpPr>
        <p:spPr>
          <a:xfrm>
            <a:off x="440268" y="1608668"/>
            <a:ext cx="4572000" cy="4557184"/>
          </a:xfrm>
        </p:spPr>
        <p:txBody>
          <a:bodyPr/>
          <a:lstStyle/>
          <a:p>
            <a:r>
              <a:rPr lang="en-US" dirty="0"/>
              <a:t>Anticipation</a:t>
            </a:r>
          </a:p>
          <a:p>
            <a:r>
              <a:rPr lang="en-US" dirty="0"/>
              <a:t>Autonomy</a:t>
            </a:r>
          </a:p>
          <a:p>
            <a:r>
              <a:rPr lang="en-US" dirty="0"/>
              <a:t>Color blindness</a:t>
            </a:r>
          </a:p>
          <a:p>
            <a:r>
              <a:rPr lang="en-US" dirty="0"/>
              <a:t>Consistency</a:t>
            </a:r>
          </a:p>
          <a:p>
            <a:r>
              <a:rPr lang="en-US" dirty="0"/>
              <a:t>Defaults</a:t>
            </a:r>
          </a:p>
          <a:p>
            <a:r>
              <a:rPr lang="en-US" dirty="0"/>
              <a:t>Efficiency</a:t>
            </a:r>
          </a:p>
          <a:p>
            <a:r>
              <a:rPr lang="en-US" dirty="0"/>
              <a:t>Explorable interfaces</a:t>
            </a:r>
          </a:p>
          <a:p>
            <a:r>
              <a:rPr lang="en-US" dirty="0"/>
              <a:t>Fitts’s Law</a:t>
            </a:r>
          </a:p>
          <a:p>
            <a:endParaRPr lang="en-US" sz="2400" dirty="0"/>
          </a:p>
        </p:txBody>
      </p:sp>
      <p:sp>
        <p:nvSpPr>
          <p:cNvPr id="4" name="Content Placeholder 2">
            <a:extLst>
              <a:ext uri="{FF2B5EF4-FFF2-40B4-BE49-F238E27FC236}">
                <a16:creationId xmlns:a16="http://schemas.microsoft.com/office/drawing/2014/main" id="{E9ACD3A5-AB3B-DF4B-BE2E-DE6622589DEF}"/>
              </a:ext>
            </a:extLst>
          </p:cNvPr>
          <p:cNvSpPr txBox="1">
            <a:spLocks/>
          </p:cNvSpPr>
          <p:nvPr/>
        </p:nvSpPr>
        <p:spPr bwMode="auto">
          <a:xfrm>
            <a:off x="6299201" y="1608668"/>
            <a:ext cx="4572000" cy="455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Human interface objects</a:t>
            </a:r>
          </a:p>
          <a:p>
            <a:r>
              <a:rPr lang="en-US" kern="0" dirty="0"/>
              <a:t>Latency reduction</a:t>
            </a:r>
          </a:p>
          <a:p>
            <a:r>
              <a:rPr lang="en-US" kern="0" dirty="0"/>
              <a:t>Learnability</a:t>
            </a:r>
          </a:p>
          <a:p>
            <a:r>
              <a:rPr lang="en-US" kern="0" dirty="0"/>
              <a:t>Metaphors</a:t>
            </a:r>
          </a:p>
          <a:p>
            <a:r>
              <a:rPr lang="en-US" kern="0" dirty="0"/>
              <a:t>Protect users’ work</a:t>
            </a:r>
          </a:p>
          <a:p>
            <a:r>
              <a:rPr lang="en-US" kern="0" dirty="0"/>
              <a:t>Readability</a:t>
            </a:r>
          </a:p>
          <a:p>
            <a:r>
              <a:rPr lang="en-US" kern="0" dirty="0"/>
              <a:t>Track state</a:t>
            </a:r>
          </a:p>
          <a:p>
            <a:r>
              <a:rPr lang="en-US" kern="0" dirty="0"/>
              <a:t>Visible navigation</a:t>
            </a:r>
          </a:p>
          <a:p>
            <a:endParaRPr lang="en-US" sz="2400" kern="0" dirty="0"/>
          </a:p>
        </p:txBody>
      </p:sp>
    </p:spTree>
    <p:extLst>
      <p:ext uri="{BB962C8B-B14F-4D97-AF65-F5344CB8AC3E}">
        <p14:creationId xmlns:p14="http://schemas.microsoft.com/office/powerpoint/2010/main" val="3827905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73EB9-B1A5-C24B-A72E-484D0E7865CE}"/>
              </a:ext>
            </a:extLst>
          </p:cNvPr>
          <p:cNvSpPr>
            <a:spLocks noGrp="1"/>
          </p:cNvSpPr>
          <p:nvPr>
            <p:ph type="title"/>
          </p:nvPr>
        </p:nvSpPr>
        <p:spPr/>
        <p:txBody>
          <a:bodyPr>
            <a:normAutofit fontScale="90000"/>
          </a:bodyPr>
          <a:lstStyle/>
          <a:p>
            <a:r>
              <a:rPr lang="en-US" dirty="0" err="1"/>
              <a:t>Shneiderman’s</a:t>
            </a:r>
            <a:r>
              <a:rPr lang="en-US" dirty="0"/>
              <a:t> 8 Golden Rules</a:t>
            </a:r>
            <a:br>
              <a:rPr lang="en-US" dirty="0"/>
            </a:br>
            <a:br>
              <a:rPr lang="en-US" dirty="0"/>
            </a:br>
            <a:endParaRPr lang="en-US" dirty="0"/>
          </a:p>
        </p:txBody>
      </p:sp>
      <p:sp>
        <p:nvSpPr>
          <p:cNvPr id="3" name="Content Placeholder 2">
            <a:extLst>
              <a:ext uri="{FF2B5EF4-FFF2-40B4-BE49-F238E27FC236}">
                <a16:creationId xmlns:a16="http://schemas.microsoft.com/office/drawing/2014/main" id="{C0D077DF-B6DF-904E-9124-D5102BC8D803}"/>
              </a:ext>
            </a:extLst>
          </p:cNvPr>
          <p:cNvSpPr>
            <a:spLocks noGrp="1"/>
          </p:cNvSpPr>
          <p:nvPr>
            <p:ph idx="1"/>
          </p:nvPr>
        </p:nvSpPr>
        <p:spPr>
          <a:xfrm>
            <a:off x="440267" y="1947334"/>
            <a:ext cx="11319933" cy="4218518"/>
          </a:xfrm>
        </p:spPr>
        <p:txBody>
          <a:bodyPr/>
          <a:lstStyle/>
          <a:p>
            <a:r>
              <a:rPr lang="en-US" dirty="0"/>
              <a:t>Consistency</a:t>
            </a:r>
          </a:p>
          <a:p>
            <a:r>
              <a:rPr lang="en-US" dirty="0"/>
              <a:t>Shortcuts</a:t>
            </a:r>
          </a:p>
          <a:p>
            <a:r>
              <a:rPr lang="en-US" dirty="0"/>
              <a:t>Feedback</a:t>
            </a:r>
          </a:p>
          <a:p>
            <a:r>
              <a:rPr lang="en-US" dirty="0"/>
              <a:t>Dialog closure</a:t>
            </a:r>
          </a:p>
          <a:p>
            <a:r>
              <a:rPr lang="en-US" dirty="0"/>
              <a:t>Simple error handling</a:t>
            </a:r>
          </a:p>
          <a:p>
            <a:r>
              <a:rPr lang="en-US" dirty="0"/>
              <a:t>Reversible actions</a:t>
            </a:r>
          </a:p>
          <a:p>
            <a:r>
              <a:rPr lang="en-US" dirty="0"/>
              <a:t>Put user in control</a:t>
            </a:r>
          </a:p>
          <a:p>
            <a:r>
              <a:rPr lang="en-US" dirty="0"/>
              <a:t>Reduce short-term memory load</a:t>
            </a:r>
          </a:p>
          <a:p>
            <a:endParaRPr lang="en-US" dirty="0"/>
          </a:p>
        </p:txBody>
      </p:sp>
    </p:spTree>
    <p:extLst>
      <p:ext uri="{BB962C8B-B14F-4D97-AF65-F5344CB8AC3E}">
        <p14:creationId xmlns:p14="http://schemas.microsoft.com/office/powerpoint/2010/main" val="732187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B3C-2312-3B4F-AAA4-BAE4ADFA042A}"/>
              </a:ext>
            </a:extLst>
          </p:cNvPr>
          <p:cNvSpPr>
            <a:spLocks noGrp="1"/>
          </p:cNvSpPr>
          <p:nvPr>
            <p:ph type="title"/>
          </p:nvPr>
        </p:nvSpPr>
        <p:spPr/>
        <p:txBody>
          <a:bodyPr>
            <a:normAutofit/>
          </a:bodyPr>
          <a:lstStyle/>
          <a:p>
            <a:r>
              <a:rPr lang="en-US" dirty="0"/>
              <a:t>Heuristic Evaluation: The Process</a:t>
            </a:r>
            <a:br>
              <a:rPr lang="en-US" dirty="0"/>
            </a:br>
            <a:endParaRPr lang="en-US" dirty="0"/>
          </a:p>
        </p:txBody>
      </p:sp>
      <p:sp>
        <p:nvSpPr>
          <p:cNvPr id="3" name="Content Placeholder 2">
            <a:extLst>
              <a:ext uri="{FF2B5EF4-FFF2-40B4-BE49-F238E27FC236}">
                <a16:creationId xmlns:a16="http://schemas.microsoft.com/office/drawing/2014/main" id="{B45CA66F-8A7F-664D-8670-02255F95894A}"/>
              </a:ext>
            </a:extLst>
          </p:cNvPr>
          <p:cNvSpPr>
            <a:spLocks noGrp="1"/>
          </p:cNvSpPr>
          <p:nvPr>
            <p:ph idx="1"/>
          </p:nvPr>
        </p:nvSpPr>
        <p:spPr>
          <a:xfrm>
            <a:off x="440267" y="1862668"/>
            <a:ext cx="11319933" cy="4303184"/>
          </a:xfrm>
        </p:spPr>
        <p:txBody>
          <a:bodyPr/>
          <a:lstStyle/>
          <a:p>
            <a:r>
              <a:rPr lang="en-US" dirty="0"/>
              <a:t>Performed by an expert</a:t>
            </a:r>
          </a:p>
          <a:p>
            <a:r>
              <a:rPr lang="en-US" dirty="0"/>
              <a:t>Steps</a:t>
            </a:r>
          </a:p>
          <a:p>
            <a:pPr lvl="1"/>
            <a:r>
              <a:rPr lang="en-US" sz="2800" dirty="0"/>
              <a:t>Inspect UI thoroughly</a:t>
            </a:r>
          </a:p>
          <a:p>
            <a:pPr lvl="1"/>
            <a:r>
              <a:rPr lang="en-US" sz="2800" dirty="0"/>
              <a:t>Compare UI against heuristics</a:t>
            </a:r>
          </a:p>
          <a:p>
            <a:pPr lvl="1"/>
            <a:r>
              <a:rPr lang="en-US" sz="2800" dirty="0"/>
              <a:t>List usability problems</a:t>
            </a:r>
          </a:p>
          <a:p>
            <a:pPr lvl="1"/>
            <a:r>
              <a:rPr lang="en-US" sz="2800" dirty="0"/>
              <a:t>Explain &amp; justify each problem with heuristics</a:t>
            </a:r>
          </a:p>
          <a:p>
            <a:endParaRPr lang="en-US" dirty="0"/>
          </a:p>
        </p:txBody>
      </p:sp>
    </p:spTree>
    <p:extLst>
      <p:ext uri="{BB962C8B-B14F-4D97-AF65-F5344CB8AC3E}">
        <p14:creationId xmlns:p14="http://schemas.microsoft.com/office/powerpoint/2010/main" val="212327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ng In There Cat Poster - Funny Cat Office Canvas Wall Art Poster Decor  for Living Room and Bedroom Garage Wall Modern Home Framed or Unframed ...">
            <a:extLst>
              <a:ext uri="{FF2B5EF4-FFF2-40B4-BE49-F238E27FC236}">
                <a16:creationId xmlns:a16="http://schemas.microsoft.com/office/drawing/2014/main" id="{A82E3CCC-A504-BA9C-0F76-D09306DC5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325" y="0"/>
            <a:ext cx="4705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122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4CB3-BED5-AA46-B9FD-683F72D028F5}"/>
              </a:ext>
            </a:extLst>
          </p:cNvPr>
          <p:cNvSpPr>
            <a:spLocks noGrp="1"/>
          </p:cNvSpPr>
          <p:nvPr>
            <p:ph type="title"/>
          </p:nvPr>
        </p:nvSpPr>
        <p:spPr/>
        <p:txBody>
          <a:bodyPr>
            <a:normAutofit/>
          </a:bodyPr>
          <a:lstStyle/>
          <a:p>
            <a:r>
              <a:rPr lang="en-US" dirty="0"/>
              <a:t>How To Do Heuristic Evaluation</a:t>
            </a:r>
            <a:br>
              <a:rPr lang="en-US" dirty="0"/>
            </a:br>
            <a:endParaRPr lang="en-US" dirty="0"/>
          </a:p>
        </p:txBody>
      </p:sp>
      <p:sp>
        <p:nvSpPr>
          <p:cNvPr id="3" name="Content Placeholder 2">
            <a:extLst>
              <a:ext uri="{FF2B5EF4-FFF2-40B4-BE49-F238E27FC236}">
                <a16:creationId xmlns:a16="http://schemas.microsoft.com/office/drawing/2014/main" id="{225BFBC1-D5F0-1C46-BF17-44E6BBEE6834}"/>
              </a:ext>
            </a:extLst>
          </p:cNvPr>
          <p:cNvSpPr>
            <a:spLocks noGrp="1"/>
          </p:cNvSpPr>
          <p:nvPr>
            <p:ph idx="1"/>
          </p:nvPr>
        </p:nvSpPr>
        <p:spPr>
          <a:xfrm>
            <a:off x="440267" y="1625600"/>
            <a:ext cx="11319933" cy="4540251"/>
          </a:xfrm>
        </p:spPr>
        <p:txBody>
          <a:bodyPr>
            <a:normAutofit lnSpcReduction="10000"/>
          </a:bodyPr>
          <a:lstStyle/>
          <a:p>
            <a:r>
              <a:rPr lang="en-US" dirty="0"/>
              <a:t>Justify every problem with a heuristic</a:t>
            </a:r>
          </a:p>
          <a:p>
            <a:pPr lvl="1"/>
            <a:r>
              <a:rPr lang="en-US" dirty="0"/>
              <a:t>“Too many choices on the homepage (Aesthetic &amp; Minimalist Design)”</a:t>
            </a:r>
          </a:p>
          <a:p>
            <a:pPr lvl="1"/>
            <a:r>
              <a:rPr lang="en-US" dirty="0"/>
              <a:t>Can’t just say “I don’t like the colors”</a:t>
            </a:r>
          </a:p>
          <a:p>
            <a:r>
              <a:rPr lang="en-US" dirty="0"/>
              <a:t>List every problem</a:t>
            </a:r>
          </a:p>
          <a:p>
            <a:pPr lvl="1"/>
            <a:r>
              <a:rPr lang="en-US" dirty="0"/>
              <a:t>Even if an interface element has multiple problems</a:t>
            </a:r>
          </a:p>
          <a:p>
            <a:r>
              <a:rPr lang="en-US" dirty="0"/>
              <a:t>Go through the interface at least twice</a:t>
            </a:r>
          </a:p>
          <a:p>
            <a:pPr lvl="1"/>
            <a:r>
              <a:rPr lang="en-US" dirty="0"/>
              <a:t>Once to get the feel of the system</a:t>
            </a:r>
          </a:p>
          <a:p>
            <a:pPr lvl="1"/>
            <a:r>
              <a:rPr lang="en-US" dirty="0"/>
              <a:t>Again to focus on particular interface elements</a:t>
            </a:r>
          </a:p>
          <a:p>
            <a:r>
              <a:rPr lang="en-US" dirty="0"/>
              <a:t>Don’t have to limit to the 10 Nielsen heuristics</a:t>
            </a:r>
          </a:p>
          <a:p>
            <a:pPr lvl="1"/>
            <a:r>
              <a:rPr lang="en-US" u="sng" dirty="0"/>
              <a:t>Nielsen’s 10 heuristics </a:t>
            </a:r>
            <a:r>
              <a:rPr lang="en-US" dirty="0"/>
              <a:t>are easier to compare against</a:t>
            </a:r>
          </a:p>
          <a:p>
            <a:pPr lvl="1"/>
            <a:r>
              <a:rPr lang="en-US" dirty="0"/>
              <a:t>Our 3 general principles are easier still</a:t>
            </a:r>
          </a:p>
          <a:p>
            <a:endParaRPr lang="en-US" dirty="0"/>
          </a:p>
        </p:txBody>
      </p:sp>
    </p:spTree>
    <p:extLst>
      <p:ext uri="{BB962C8B-B14F-4D97-AF65-F5344CB8AC3E}">
        <p14:creationId xmlns:p14="http://schemas.microsoft.com/office/powerpoint/2010/main" val="14136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5AC5-77EE-C049-8B8D-624139CA8666}"/>
              </a:ext>
            </a:extLst>
          </p:cNvPr>
          <p:cNvSpPr>
            <a:spLocks noGrp="1"/>
          </p:cNvSpPr>
          <p:nvPr>
            <p:ph type="title"/>
          </p:nvPr>
        </p:nvSpPr>
        <p:spPr/>
        <p:txBody>
          <a:bodyPr/>
          <a:lstStyle/>
          <a:p>
            <a:r>
              <a:rPr lang="en-US" dirty="0"/>
              <a:t>What is the main difference between heuristic evaluation and user testing?</a:t>
            </a:r>
          </a:p>
        </p:txBody>
      </p:sp>
      <p:sp>
        <p:nvSpPr>
          <p:cNvPr id="3" name="Content Placeholder 2">
            <a:extLst>
              <a:ext uri="{FF2B5EF4-FFF2-40B4-BE49-F238E27FC236}">
                <a16:creationId xmlns:a16="http://schemas.microsoft.com/office/drawing/2014/main" id="{03BA3A65-FD78-AE4D-A1F5-99BA9B967C61}"/>
              </a:ext>
            </a:extLst>
          </p:cNvPr>
          <p:cNvSpPr>
            <a:spLocks noGrp="1"/>
          </p:cNvSpPr>
          <p:nvPr>
            <p:ph idx="1"/>
          </p:nvPr>
        </p:nvSpPr>
        <p:spPr/>
        <p:txBody>
          <a:bodyPr/>
          <a:lstStyle/>
          <a:p>
            <a:pPr marL="514350" indent="-514350">
              <a:buAutoNum type="alphaUcPeriod"/>
            </a:pPr>
            <a:r>
              <a:rPr lang="en-US" dirty="0"/>
              <a:t>Assessing usability</a:t>
            </a:r>
          </a:p>
          <a:p>
            <a:pPr marL="514350" indent="-514350">
              <a:buAutoNum type="alphaUcPeriod"/>
            </a:pPr>
            <a:r>
              <a:rPr lang="en-US" dirty="0"/>
              <a:t>Real users testing the UI</a:t>
            </a:r>
          </a:p>
          <a:p>
            <a:pPr marL="514350" indent="-514350">
              <a:buAutoNum type="alphaUcPeriod"/>
            </a:pPr>
            <a:r>
              <a:rPr lang="en-US" dirty="0"/>
              <a:t>All of the above </a:t>
            </a:r>
          </a:p>
        </p:txBody>
      </p:sp>
    </p:spTree>
    <p:extLst>
      <p:ext uri="{BB962C8B-B14F-4D97-AF65-F5344CB8AC3E}">
        <p14:creationId xmlns:p14="http://schemas.microsoft.com/office/powerpoint/2010/main" val="2692808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5AC5-77EE-C049-8B8D-624139CA8666}"/>
              </a:ext>
            </a:extLst>
          </p:cNvPr>
          <p:cNvSpPr>
            <a:spLocks noGrp="1"/>
          </p:cNvSpPr>
          <p:nvPr>
            <p:ph type="title"/>
          </p:nvPr>
        </p:nvSpPr>
        <p:spPr/>
        <p:txBody>
          <a:bodyPr/>
          <a:lstStyle/>
          <a:p>
            <a:r>
              <a:rPr lang="en-US" dirty="0"/>
              <a:t>What is the main difference between heuristic evaluation and user testing?</a:t>
            </a:r>
          </a:p>
        </p:txBody>
      </p:sp>
      <p:sp>
        <p:nvSpPr>
          <p:cNvPr id="3" name="Content Placeholder 2">
            <a:extLst>
              <a:ext uri="{FF2B5EF4-FFF2-40B4-BE49-F238E27FC236}">
                <a16:creationId xmlns:a16="http://schemas.microsoft.com/office/drawing/2014/main" id="{03BA3A65-FD78-AE4D-A1F5-99BA9B967C61}"/>
              </a:ext>
            </a:extLst>
          </p:cNvPr>
          <p:cNvSpPr>
            <a:spLocks noGrp="1"/>
          </p:cNvSpPr>
          <p:nvPr>
            <p:ph idx="1"/>
          </p:nvPr>
        </p:nvSpPr>
        <p:spPr/>
        <p:txBody>
          <a:bodyPr/>
          <a:lstStyle/>
          <a:p>
            <a:pPr marL="514350" indent="-514350">
              <a:buAutoNum type="alphaUcPeriod"/>
            </a:pPr>
            <a:r>
              <a:rPr lang="en-US" dirty="0"/>
              <a:t>Assessing usability</a:t>
            </a:r>
          </a:p>
          <a:p>
            <a:pPr marL="514350" indent="-514350">
              <a:buAutoNum type="alphaUcPeriod"/>
            </a:pPr>
            <a:r>
              <a:rPr lang="en-US" dirty="0">
                <a:solidFill>
                  <a:srgbClr val="00B050"/>
                </a:solidFill>
              </a:rPr>
              <a:t>Real users testing the UI</a:t>
            </a:r>
          </a:p>
          <a:p>
            <a:pPr marL="514350" indent="-514350">
              <a:buAutoNum type="alphaUcPeriod"/>
            </a:pPr>
            <a:r>
              <a:rPr lang="en-US" dirty="0"/>
              <a:t>All of the above </a:t>
            </a:r>
          </a:p>
          <a:p>
            <a:pPr marL="514350" indent="-514350">
              <a:buAutoNum type="alphaUcPeriod"/>
            </a:pPr>
            <a:endParaRPr lang="en-US" dirty="0"/>
          </a:p>
          <a:p>
            <a:pPr marL="514350" indent="-514350">
              <a:buAutoNum type="alphaUcPeriod"/>
            </a:pPr>
            <a:endParaRPr lang="en-US" dirty="0"/>
          </a:p>
          <a:p>
            <a:pPr marL="0" indent="0">
              <a:buNone/>
            </a:pPr>
            <a:r>
              <a:rPr lang="en-US" dirty="0"/>
              <a:t>Evaluator is not the user!</a:t>
            </a:r>
          </a:p>
        </p:txBody>
      </p:sp>
    </p:spTree>
    <p:extLst>
      <p:ext uri="{BB962C8B-B14F-4D97-AF65-F5344CB8AC3E}">
        <p14:creationId xmlns:p14="http://schemas.microsoft.com/office/powerpoint/2010/main" val="1483354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7DF60-B6DD-8F4F-BED9-6F592012B93D}"/>
              </a:ext>
            </a:extLst>
          </p:cNvPr>
          <p:cNvSpPr>
            <a:spLocks noGrp="1"/>
          </p:cNvSpPr>
          <p:nvPr>
            <p:ph type="title"/>
          </p:nvPr>
        </p:nvSpPr>
        <p:spPr/>
        <p:txBody>
          <a:bodyPr>
            <a:normAutofit/>
          </a:bodyPr>
          <a:lstStyle/>
          <a:p>
            <a:r>
              <a:rPr lang="en-US" dirty="0"/>
              <a:t>Heuristic Evaluation Is Not User Testing</a:t>
            </a:r>
            <a:br>
              <a:rPr lang="en-US" dirty="0"/>
            </a:br>
            <a:endParaRPr lang="en-US" dirty="0"/>
          </a:p>
        </p:txBody>
      </p:sp>
      <p:sp>
        <p:nvSpPr>
          <p:cNvPr id="3" name="Content Placeholder 2">
            <a:extLst>
              <a:ext uri="{FF2B5EF4-FFF2-40B4-BE49-F238E27FC236}">
                <a16:creationId xmlns:a16="http://schemas.microsoft.com/office/drawing/2014/main" id="{14095FE1-7EE3-784A-B3EB-6C1593B2BAE9}"/>
              </a:ext>
            </a:extLst>
          </p:cNvPr>
          <p:cNvSpPr>
            <a:spLocks noGrp="1"/>
          </p:cNvSpPr>
          <p:nvPr>
            <p:ph idx="1"/>
          </p:nvPr>
        </p:nvSpPr>
        <p:spPr>
          <a:xfrm>
            <a:off x="440267" y="1778000"/>
            <a:ext cx="11319933" cy="4387851"/>
          </a:xfrm>
        </p:spPr>
        <p:txBody>
          <a:bodyPr/>
          <a:lstStyle/>
          <a:p>
            <a:r>
              <a:rPr lang="en-US" dirty="0"/>
              <a:t>Evaluator is not the user either</a:t>
            </a:r>
          </a:p>
          <a:p>
            <a:pPr lvl="1"/>
            <a:r>
              <a:rPr lang="en-US" dirty="0"/>
              <a:t>Maybe closer to being a typical user than you are, though</a:t>
            </a:r>
          </a:p>
          <a:p>
            <a:r>
              <a:rPr lang="en-US" dirty="0"/>
              <a:t>Analogy: code inspection vs. testing</a:t>
            </a:r>
          </a:p>
          <a:p>
            <a:r>
              <a:rPr lang="en-US" dirty="0"/>
              <a:t>HE finds problems that UT often misses</a:t>
            </a:r>
          </a:p>
          <a:p>
            <a:pPr lvl="1"/>
            <a:r>
              <a:rPr lang="en-US" dirty="0"/>
              <a:t>Inconsistent fonts</a:t>
            </a:r>
          </a:p>
          <a:p>
            <a:pPr lvl="1"/>
            <a:r>
              <a:rPr lang="en-US" dirty="0"/>
              <a:t>Fitts’s Law problems</a:t>
            </a:r>
          </a:p>
          <a:p>
            <a:r>
              <a:rPr lang="en-US" dirty="0"/>
              <a:t>But UT is the gold standard for usability</a:t>
            </a:r>
          </a:p>
        </p:txBody>
      </p:sp>
    </p:spTree>
    <p:extLst>
      <p:ext uri="{BB962C8B-B14F-4D97-AF65-F5344CB8AC3E}">
        <p14:creationId xmlns:p14="http://schemas.microsoft.com/office/powerpoint/2010/main" val="41851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0529-C926-2947-9948-BE9334E48BA3}"/>
              </a:ext>
            </a:extLst>
          </p:cNvPr>
          <p:cNvSpPr>
            <a:spLocks noGrp="1"/>
          </p:cNvSpPr>
          <p:nvPr>
            <p:ph type="title"/>
          </p:nvPr>
        </p:nvSpPr>
        <p:spPr/>
        <p:txBody>
          <a:bodyPr>
            <a:normAutofit/>
          </a:bodyPr>
          <a:lstStyle/>
          <a:p>
            <a:r>
              <a:rPr lang="en-US" dirty="0"/>
              <a:t>Hints for Better Heuristic Evaluation</a:t>
            </a:r>
          </a:p>
        </p:txBody>
      </p:sp>
      <p:sp>
        <p:nvSpPr>
          <p:cNvPr id="3" name="Content Placeholder 2">
            <a:extLst>
              <a:ext uri="{FF2B5EF4-FFF2-40B4-BE49-F238E27FC236}">
                <a16:creationId xmlns:a16="http://schemas.microsoft.com/office/drawing/2014/main" id="{F5C8156B-E96E-1048-B3CD-2BA508E1F16B}"/>
              </a:ext>
            </a:extLst>
          </p:cNvPr>
          <p:cNvSpPr>
            <a:spLocks noGrp="1"/>
          </p:cNvSpPr>
          <p:nvPr>
            <p:ph idx="1"/>
          </p:nvPr>
        </p:nvSpPr>
        <p:spPr>
          <a:xfrm>
            <a:off x="440267" y="1845734"/>
            <a:ext cx="11319933" cy="4320118"/>
          </a:xfrm>
        </p:spPr>
        <p:txBody>
          <a:bodyPr/>
          <a:lstStyle/>
          <a:p>
            <a:r>
              <a:rPr lang="en-US" dirty="0"/>
              <a:t>Use multiple evaluators</a:t>
            </a:r>
          </a:p>
          <a:p>
            <a:pPr lvl="1"/>
            <a:r>
              <a:rPr lang="en-US" dirty="0"/>
              <a:t>Different evaluators find different problems</a:t>
            </a:r>
          </a:p>
          <a:p>
            <a:pPr lvl="1"/>
            <a:r>
              <a:rPr lang="en-US" dirty="0"/>
              <a:t>The more the better, but diminishing returns</a:t>
            </a:r>
          </a:p>
          <a:p>
            <a:pPr lvl="1"/>
            <a:r>
              <a:rPr lang="en-US" dirty="0"/>
              <a:t>Nielsen recommends 3-5 evaluators</a:t>
            </a:r>
          </a:p>
          <a:p>
            <a:r>
              <a:rPr lang="en-US" dirty="0"/>
              <a:t>Alternate heuristic evaluation with user testing</a:t>
            </a:r>
          </a:p>
          <a:p>
            <a:pPr lvl="1"/>
            <a:r>
              <a:rPr lang="en-US" dirty="0"/>
              <a:t>Each method finds different problems</a:t>
            </a:r>
          </a:p>
          <a:p>
            <a:pPr lvl="1"/>
            <a:r>
              <a:rPr lang="en-US" dirty="0"/>
              <a:t>Heuristic evaluation is cheaper</a:t>
            </a:r>
          </a:p>
          <a:p>
            <a:r>
              <a:rPr lang="en-US" dirty="0"/>
              <a:t>It’s OK for observer to help evaluator</a:t>
            </a:r>
          </a:p>
          <a:p>
            <a:pPr lvl="1"/>
            <a:r>
              <a:rPr lang="en-US" dirty="0"/>
              <a:t>As long as the problem has already been noted</a:t>
            </a:r>
          </a:p>
          <a:p>
            <a:pPr lvl="1"/>
            <a:r>
              <a:rPr lang="en-US" dirty="0"/>
              <a:t>This wouldn’t be OK in a user test</a:t>
            </a:r>
          </a:p>
          <a:p>
            <a:endParaRPr lang="en-US" dirty="0"/>
          </a:p>
        </p:txBody>
      </p:sp>
    </p:spTree>
    <p:extLst>
      <p:ext uri="{BB962C8B-B14F-4D97-AF65-F5344CB8AC3E}">
        <p14:creationId xmlns:p14="http://schemas.microsoft.com/office/powerpoint/2010/main" val="2135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50E1F-8B55-B343-A786-BBA8FE02D6CA}"/>
              </a:ext>
            </a:extLst>
          </p:cNvPr>
          <p:cNvSpPr>
            <a:spLocks noGrp="1"/>
          </p:cNvSpPr>
          <p:nvPr>
            <p:ph type="title"/>
          </p:nvPr>
        </p:nvSpPr>
        <p:spPr>
          <a:xfrm>
            <a:off x="440267" y="721784"/>
            <a:ext cx="11319933" cy="1296988"/>
          </a:xfrm>
        </p:spPr>
        <p:txBody>
          <a:bodyPr>
            <a:normAutofit fontScale="90000"/>
          </a:bodyPr>
          <a:lstStyle/>
          <a:p>
            <a:r>
              <a:rPr lang="en-US" dirty="0"/>
              <a:t>Formal Evaluation Process</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3264B23E-28AB-334A-9637-51A559BA0198}"/>
              </a:ext>
            </a:extLst>
          </p:cNvPr>
          <p:cNvSpPr>
            <a:spLocks noGrp="1"/>
          </p:cNvSpPr>
          <p:nvPr>
            <p:ph idx="1"/>
          </p:nvPr>
        </p:nvSpPr>
        <p:spPr>
          <a:xfrm>
            <a:off x="440267" y="1370278"/>
            <a:ext cx="11319933" cy="4455584"/>
          </a:xfrm>
        </p:spPr>
        <p:txBody>
          <a:bodyPr>
            <a:normAutofit fontScale="92500" lnSpcReduction="20000"/>
          </a:bodyPr>
          <a:lstStyle/>
          <a:p>
            <a:r>
              <a:rPr lang="en-US" sz="2400" dirty="0"/>
              <a:t>Training</a:t>
            </a:r>
          </a:p>
          <a:p>
            <a:pPr lvl="1"/>
            <a:r>
              <a:rPr lang="en-US" sz="2000" dirty="0"/>
              <a:t>Meeting for design team &amp; evaluators</a:t>
            </a:r>
          </a:p>
          <a:p>
            <a:pPr lvl="1"/>
            <a:r>
              <a:rPr lang="en-US" sz="2000" dirty="0"/>
              <a:t>Introduce application</a:t>
            </a:r>
          </a:p>
          <a:p>
            <a:pPr lvl="1"/>
            <a:r>
              <a:rPr lang="en-US" sz="2000" dirty="0"/>
              <a:t>Explain user population, domain, scenarios</a:t>
            </a:r>
          </a:p>
          <a:p>
            <a:r>
              <a:rPr lang="en-US" sz="2400" dirty="0"/>
              <a:t>Evaluation</a:t>
            </a:r>
          </a:p>
          <a:p>
            <a:pPr lvl="1"/>
            <a:r>
              <a:rPr lang="en-US" sz="2000" dirty="0"/>
              <a:t>Evaluators work separately</a:t>
            </a:r>
          </a:p>
          <a:p>
            <a:pPr lvl="1"/>
            <a:r>
              <a:rPr lang="en-US" sz="2000" dirty="0"/>
              <a:t>Generate written report, or oral comments recorded by an observer</a:t>
            </a:r>
          </a:p>
          <a:p>
            <a:pPr lvl="1"/>
            <a:r>
              <a:rPr lang="en-US" sz="2000" dirty="0"/>
              <a:t>Focus on generating problems, not on ranking their severity yet</a:t>
            </a:r>
          </a:p>
          <a:p>
            <a:pPr lvl="1"/>
            <a:r>
              <a:rPr lang="en-US" sz="2000" dirty="0"/>
              <a:t>1-2 hours per evaluator</a:t>
            </a:r>
          </a:p>
          <a:p>
            <a:r>
              <a:rPr lang="en-US" sz="2400" dirty="0"/>
              <a:t>Severity Rating</a:t>
            </a:r>
          </a:p>
          <a:p>
            <a:pPr lvl="1"/>
            <a:r>
              <a:rPr lang="en-US" sz="2000" dirty="0"/>
              <a:t>Evaluators prioritize all problems found (not just their own)</a:t>
            </a:r>
          </a:p>
          <a:p>
            <a:pPr lvl="1"/>
            <a:r>
              <a:rPr lang="en-US" sz="2000" dirty="0"/>
              <a:t>Take the mean of the evaluators’ ratings</a:t>
            </a:r>
          </a:p>
          <a:p>
            <a:r>
              <a:rPr lang="en-US" sz="2400" dirty="0"/>
              <a:t>Debriefing</a:t>
            </a:r>
          </a:p>
          <a:p>
            <a:pPr lvl="1"/>
            <a:r>
              <a:rPr lang="en-US" sz="2000" dirty="0"/>
              <a:t>Evaluators &amp; design team discuss results, brainstorm solutions</a:t>
            </a:r>
          </a:p>
        </p:txBody>
      </p:sp>
    </p:spTree>
    <p:extLst>
      <p:ext uri="{BB962C8B-B14F-4D97-AF65-F5344CB8AC3E}">
        <p14:creationId xmlns:p14="http://schemas.microsoft.com/office/powerpoint/2010/main" val="403235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0724-BC19-8643-A74F-E8636D987E0B}"/>
              </a:ext>
            </a:extLst>
          </p:cNvPr>
          <p:cNvSpPr>
            <a:spLocks noGrp="1"/>
          </p:cNvSpPr>
          <p:nvPr>
            <p:ph type="title"/>
          </p:nvPr>
        </p:nvSpPr>
        <p:spPr/>
        <p:txBody>
          <a:bodyPr>
            <a:normAutofit/>
          </a:bodyPr>
          <a:lstStyle/>
          <a:p>
            <a:r>
              <a:rPr lang="en-US" dirty="0"/>
              <a:t>Severity Ratings</a:t>
            </a:r>
            <a:br>
              <a:rPr lang="en-US" dirty="0"/>
            </a:br>
            <a:endParaRPr lang="en-US" dirty="0"/>
          </a:p>
        </p:txBody>
      </p:sp>
      <p:sp>
        <p:nvSpPr>
          <p:cNvPr id="3" name="Content Placeholder 2">
            <a:extLst>
              <a:ext uri="{FF2B5EF4-FFF2-40B4-BE49-F238E27FC236}">
                <a16:creationId xmlns:a16="http://schemas.microsoft.com/office/drawing/2014/main" id="{4A30C6B3-6326-2E4D-947F-9A0A70D3F9A4}"/>
              </a:ext>
            </a:extLst>
          </p:cNvPr>
          <p:cNvSpPr>
            <a:spLocks noGrp="1"/>
          </p:cNvSpPr>
          <p:nvPr>
            <p:ph idx="1"/>
          </p:nvPr>
        </p:nvSpPr>
        <p:spPr>
          <a:xfrm>
            <a:off x="440267" y="1913468"/>
            <a:ext cx="11319933" cy="4252384"/>
          </a:xfrm>
        </p:spPr>
        <p:txBody>
          <a:bodyPr/>
          <a:lstStyle/>
          <a:p>
            <a:r>
              <a:rPr lang="en-US" dirty="0"/>
              <a:t>Not all usability problems are equal.</a:t>
            </a:r>
          </a:p>
          <a:p>
            <a:r>
              <a:rPr lang="en-US" dirty="0"/>
              <a:t>It helps to think about the factors that contribute to the severity of a problem: </a:t>
            </a:r>
          </a:p>
          <a:p>
            <a:pPr lvl="1"/>
            <a:r>
              <a:rPr lang="en-US" sz="2800" dirty="0"/>
              <a:t>its </a:t>
            </a:r>
            <a:r>
              <a:rPr lang="en-US" sz="2800" b="1" dirty="0"/>
              <a:t>frequency</a:t>
            </a:r>
            <a:r>
              <a:rPr lang="en-US" sz="2800" dirty="0"/>
              <a:t> of occurrence (common or rare); </a:t>
            </a:r>
          </a:p>
          <a:p>
            <a:pPr lvl="1"/>
            <a:r>
              <a:rPr lang="en-US" sz="2800" dirty="0"/>
              <a:t>its </a:t>
            </a:r>
            <a:r>
              <a:rPr lang="en-US" sz="2800" b="1" dirty="0"/>
              <a:t>impact</a:t>
            </a:r>
            <a:r>
              <a:rPr lang="en-US" sz="2800" dirty="0"/>
              <a:t> on users (easy or hard to overcome), and </a:t>
            </a:r>
          </a:p>
          <a:p>
            <a:pPr lvl="1"/>
            <a:r>
              <a:rPr lang="en-US" sz="2800" dirty="0"/>
              <a:t>its </a:t>
            </a:r>
            <a:r>
              <a:rPr lang="en-US" sz="2800" b="1" dirty="0"/>
              <a:t>persistence</a:t>
            </a:r>
            <a:r>
              <a:rPr lang="en-US" sz="2800" dirty="0"/>
              <a:t> (does it need to be overcome once or repeatedly).</a:t>
            </a:r>
          </a:p>
          <a:p>
            <a:r>
              <a:rPr lang="en-US" dirty="0"/>
              <a:t>A problem that scores highly on several contributing factors should be rated more severe than another problem that isn’t so common, hard to overcome, or persistent.</a:t>
            </a:r>
            <a:endParaRPr lang="en-US" sz="3200" dirty="0"/>
          </a:p>
        </p:txBody>
      </p:sp>
    </p:spTree>
    <p:extLst>
      <p:ext uri="{BB962C8B-B14F-4D97-AF65-F5344CB8AC3E}">
        <p14:creationId xmlns:p14="http://schemas.microsoft.com/office/powerpoint/2010/main" val="173501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44C6-28D9-F24E-B22C-2BC045F6B38A}"/>
              </a:ext>
            </a:extLst>
          </p:cNvPr>
          <p:cNvSpPr>
            <a:spLocks noGrp="1"/>
          </p:cNvSpPr>
          <p:nvPr>
            <p:ph type="title"/>
          </p:nvPr>
        </p:nvSpPr>
        <p:spPr/>
        <p:txBody>
          <a:bodyPr/>
          <a:lstStyle/>
          <a:p>
            <a:r>
              <a:rPr lang="en-US" dirty="0"/>
              <a:t>Severity Ratings</a:t>
            </a:r>
          </a:p>
        </p:txBody>
      </p:sp>
      <p:sp>
        <p:nvSpPr>
          <p:cNvPr id="3" name="Content Placeholder 2">
            <a:extLst>
              <a:ext uri="{FF2B5EF4-FFF2-40B4-BE49-F238E27FC236}">
                <a16:creationId xmlns:a16="http://schemas.microsoft.com/office/drawing/2014/main" id="{6E8ABA5A-FE76-B14F-BFDB-12B78481F227}"/>
              </a:ext>
            </a:extLst>
          </p:cNvPr>
          <p:cNvSpPr>
            <a:spLocks noGrp="1"/>
          </p:cNvSpPr>
          <p:nvPr>
            <p:ph idx="1"/>
          </p:nvPr>
        </p:nvSpPr>
        <p:spPr>
          <a:xfrm>
            <a:off x="440267" y="1710268"/>
            <a:ext cx="11319933" cy="4455584"/>
          </a:xfrm>
        </p:spPr>
        <p:txBody>
          <a:bodyPr/>
          <a:lstStyle/>
          <a:p>
            <a:r>
              <a:rPr lang="en-US" dirty="0"/>
              <a:t>Contributing factors</a:t>
            </a:r>
          </a:p>
          <a:p>
            <a:pPr lvl="1"/>
            <a:r>
              <a:rPr lang="en-US" dirty="0"/>
              <a:t>Frequency: how common?</a:t>
            </a:r>
          </a:p>
          <a:p>
            <a:pPr lvl="1"/>
            <a:r>
              <a:rPr lang="en-US" dirty="0"/>
              <a:t>Impact: how hard to overcome?</a:t>
            </a:r>
          </a:p>
          <a:p>
            <a:pPr lvl="1"/>
            <a:r>
              <a:rPr lang="en-US" dirty="0"/>
              <a:t>Persistence: how often to overcome?</a:t>
            </a:r>
          </a:p>
          <a:p>
            <a:r>
              <a:rPr lang="en-US" dirty="0"/>
              <a:t>Severity scale</a:t>
            </a:r>
          </a:p>
          <a:p>
            <a:pPr lvl="1"/>
            <a:r>
              <a:rPr lang="en-US" dirty="0"/>
              <a:t>Cosmetic: need not be fixed</a:t>
            </a:r>
          </a:p>
          <a:p>
            <a:pPr lvl="1"/>
            <a:r>
              <a:rPr lang="en-US" dirty="0"/>
              <a:t>Minor: needs fixing but low priority</a:t>
            </a:r>
          </a:p>
          <a:p>
            <a:pPr lvl="1"/>
            <a:r>
              <a:rPr lang="en-US" dirty="0"/>
              <a:t>Major: needs fixing and high priority</a:t>
            </a:r>
          </a:p>
          <a:p>
            <a:pPr lvl="1"/>
            <a:r>
              <a:rPr lang="en-US" dirty="0"/>
              <a:t>Catastrophic: imperative to fix</a:t>
            </a:r>
          </a:p>
          <a:p>
            <a:endParaRPr lang="en-US" dirty="0"/>
          </a:p>
        </p:txBody>
      </p:sp>
    </p:spTree>
    <p:extLst>
      <p:ext uri="{BB962C8B-B14F-4D97-AF65-F5344CB8AC3E}">
        <p14:creationId xmlns:p14="http://schemas.microsoft.com/office/powerpoint/2010/main" val="190215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D8656-6CE6-4847-8C60-F5EFB52379C8}"/>
              </a:ext>
            </a:extLst>
          </p:cNvPr>
          <p:cNvSpPr>
            <a:spLocks noGrp="1"/>
          </p:cNvSpPr>
          <p:nvPr>
            <p:ph type="title"/>
          </p:nvPr>
        </p:nvSpPr>
        <p:spPr/>
        <p:txBody>
          <a:bodyPr>
            <a:normAutofit fontScale="90000"/>
          </a:bodyPr>
          <a:lstStyle/>
          <a:p>
            <a:r>
              <a:rPr lang="en-US" dirty="0"/>
              <a:t>Evaluating Prototypes</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4F7E1F0E-05BE-664D-8136-7B81C67AB2E8}"/>
              </a:ext>
            </a:extLst>
          </p:cNvPr>
          <p:cNvSpPr>
            <a:spLocks noGrp="1"/>
          </p:cNvSpPr>
          <p:nvPr>
            <p:ph idx="1"/>
          </p:nvPr>
        </p:nvSpPr>
        <p:spPr>
          <a:xfrm>
            <a:off x="440267" y="1778000"/>
            <a:ext cx="11319933" cy="4387851"/>
          </a:xfrm>
        </p:spPr>
        <p:txBody>
          <a:bodyPr/>
          <a:lstStyle/>
          <a:p>
            <a:r>
              <a:rPr lang="en-US" dirty="0"/>
              <a:t>Heuristic evaluation works on:</a:t>
            </a:r>
          </a:p>
          <a:p>
            <a:pPr lvl="1"/>
            <a:r>
              <a:rPr lang="en-US" dirty="0"/>
              <a:t>Sketches</a:t>
            </a:r>
          </a:p>
          <a:p>
            <a:pPr lvl="1"/>
            <a:r>
              <a:rPr lang="en-US" dirty="0"/>
              <a:t>Paper prototypes</a:t>
            </a:r>
          </a:p>
          <a:p>
            <a:pPr lvl="1"/>
            <a:r>
              <a:rPr lang="en-US" dirty="0"/>
              <a:t>Buggy implementations</a:t>
            </a:r>
          </a:p>
          <a:p>
            <a:r>
              <a:rPr lang="en-US" dirty="0"/>
              <a:t>“Missing-element” problems are harder to find on sketches</a:t>
            </a:r>
          </a:p>
          <a:p>
            <a:pPr lvl="1"/>
            <a:r>
              <a:rPr lang="en-US" dirty="0"/>
              <a:t>Because you’re not actually using the interface, you aren’t blocked by feature’s absence</a:t>
            </a:r>
          </a:p>
          <a:p>
            <a:pPr lvl="1"/>
            <a:r>
              <a:rPr lang="en-US" dirty="0"/>
              <a:t>Look harder for them</a:t>
            </a:r>
          </a:p>
          <a:p>
            <a:endParaRPr lang="en-US" dirty="0"/>
          </a:p>
        </p:txBody>
      </p:sp>
    </p:spTree>
    <p:extLst>
      <p:ext uri="{BB962C8B-B14F-4D97-AF65-F5344CB8AC3E}">
        <p14:creationId xmlns:p14="http://schemas.microsoft.com/office/powerpoint/2010/main" val="122977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BA6B-C4B7-A640-98F5-545055759DCE}"/>
              </a:ext>
            </a:extLst>
          </p:cNvPr>
          <p:cNvSpPr>
            <a:spLocks noGrp="1"/>
          </p:cNvSpPr>
          <p:nvPr>
            <p:ph type="title"/>
          </p:nvPr>
        </p:nvSpPr>
        <p:spPr>
          <a:xfrm>
            <a:off x="440267" y="738720"/>
            <a:ext cx="11319933" cy="1296988"/>
          </a:xfrm>
        </p:spPr>
        <p:txBody>
          <a:bodyPr>
            <a:normAutofit fontScale="90000"/>
          </a:bodyPr>
          <a:lstStyle/>
          <a:p>
            <a:r>
              <a:rPr lang="en-US" dirty="0"/>
              <a:t>Writing Good Heuristic Evaluations</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AD36116E-1038-9749-A84E-181CCB7C28EF}"/>
              </a:ext>
            </a:extLst>
          </p:cNvPr>
          <p:cNvSpPr>
            <a:spLocks noGrp="1"/>
          </p:cNvSpPr>
          <p:nvPr>
            <p:ph idx="1"/>
          </p:nvPr>
        </p:nvSpPr>
        <p:spPr>
          <a:xfrm>
            <a:off x="440267" y="1488812"/>
            <a:ext cx="11599333" cy="4353984"/>
          </a:xfrm>
        </p:spPr>
        <p:txBody>
          <a:bodyPr/>
          <a:lstStyle/>
          <a:p>
            <a:r>
              <a:rPr lang="en-US" dirty="0"/>
              <a:t>Heuristic evaluations must communicate well to developers and managers</a:t>
            </a:r>
          </a:p>
          <a:p>
            <a:r>
              <a:rPr lang="en-US" dirty="0"/>
              <a:t>Include positive comments as well as criticisms</a:t>
            </a:r>
          </a:p>
          <a:p>
            <a:pPr lvl="1"/>
            <a:r>
              <a:rPr lang="en-US" dirty="0"/>
              <a:t>“Good: Toolbar icons are simple, with good contrast and few colors (minimalist design)”</a:t>
            </a:r>
          </a:p>
          <a:p>
            <a:r>
              <a:rPr lang="en-US" dirty="0"/>
              <a:t>Be tactful</a:t>
            </a:r>
          </a:p>
          <a:p>
            <a:pPr lvl="1"/>
            <a:r>
              <a:rPr lang="en-US" dirty="0"/>
              <a:t>Not: “the menu organization is a complete mess”</a:t>
            </a:r>
          </a:p>
          <a:p>
            <a:pPr lvl="1"/>
            <a:r>
              <a:rPr lang="en-US" dirty="0"/>
              <a:t>Better: “menus are not organized by function”</a:t>
            </a:r>
          </a:p>
          <a:p>
            <a:r>
              <a:rPr lang="en-US" dirty="0"/>
              <a:t>Be specific</a:t>
            </a:r>
          </a:p>
          <a:p>
            <a:pPr lvl="1"/>
            <a:r>
              <a:rPr lang="en-US" dirty="0"/>
              <a:t>Not: “text is unreadable”</a:t>
            </a:r>
          </a:p>
          <a:p>
            <a:pPr lvl="1"/>
            <a:r>
              <a:rPr lang="en-US" dirty="0"/>
              <a:t>Better: “text is too small, and has poor contrast (black text on dark green background)”</a:t>
            </a:r>
          </a:p>
          <a:p>
            <a:endParaRPr lang="en-US" dirty="0"/>
          </a:p>
        </p:txBody>
      </p:sp>
    </p:spTree>
    <p:extLst>
      <p:ext uri="{BB962C8B-B14F-4D97-AF65-F5344CB8AC3E}">
        <p14:creationId xmlns:p14="http://schemas.microsoft.com/office/powerpoint/2010/main" val="404899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9DDD36-332E-7F79-8604-7EB2A18DB848}"/>
              </a:ext>
            </a:extLst>
          </p:cNvPr>
          <p:cNvSpPr>
            <a:spLocks noGrp="1"/>
          </p:cNvSpPr>
          <p:nvPr>
            <p:ph type="title"/>
          </p:nvPr>
        </p:nvSpPr>
        <p:spPr>
          <a:xfrm>
            <a:off x="596462" y="1962697"/>
            <a:ext cx="10515600" cy="1325563"/>
          </a:xfrm>
        </p:spPr>
        <p:txBody>
          <a:bodyPr>
            <a:normAutofit fontScale="90000"/>
          </a:bodyPr>
          <a:lstStyle/>
          <a:p>
            <a:r>
              <a:rPr lang="en-US" dirty="0"/>
              <a:t>I am going to wake up on Wednesday (and Thursday, and Friday…) and try to do good, and so will you.  </a:t>
            </a:r>
            <a:br>
              <a:rPr lang="en-US" dirty="0"/>
            </a:br>
            <a:br>
              <a:rPr lang="en-US" dirty="0"/>
            </a:br>
            <a:r>
              <a:rPr lang="en-US" dirty="0"/>
              <a:t>And no one gets to vote on that.  </a:t>
            </a:r>
            <a:br>
              <a:rPr lang="en-US" dirty="0"/>
            </a:br>
            <a:endParaRPr lang="en-US" dirty="0"/>
          </a:p>
        </p:txBody>
      </p:sp>
    </p:spTree>
    <p:extLst>
      <p:ext uri="{BB962C8B-B14F-4D97-AF65-F5344CB8AC3E}">
        <p14:creationId xmlns:p14="http://schemas.microsoft.com/office/powerpoint/2010/main" val="2549166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E0168-3698-D048-AC9E-48EB5B9B898A}"/>
              </a:ext>
            </a:extLst>
          </p:cNvPr>
          <p:cNvSpPr>
            <a:spLocks noGrp="1"/>
          </p:cNvSpPr>
          <p:nvPr>
            <p:ph type="title"/>
          </p:nvPr>
        </p:nvSpPr>
        <p:spPr/>
        <p:txBody>
          <a:bodyPr>
            <a:normAutofit/>
          </a:bodyPr>
          <a:lstStyle/>
          <a:p>
            <a:r>
              <a:rPr lang="en-US" dirty="0"/>
              <a:t>Suggested Report Format</a:t>
            </a:r>
            <a:br>
              <a:rPr lang="en-US" dirty="0"/>
            </a:br>
            <a:endParaRPr lang="en-US" dirty="0"/>
          </a:p>
        </p:txBody>
      </p:sp>
      <p:sp>
        <p:nvSpPr>
          <p:cNvPr id="3" name="Content Placeholder 2">
            <a:extLst>
              <a:ext uri="{FF2B5EF4-FFF2-40B4-BE49-F238E27FC236}">
                <a16:creationId xmlns:a16="http://schemas.microsoft.com/office/drawing/2014/main" id="{C30FF376-35CE-3C4B-8054-2C490BA91787}"/>
              </a:ext>
            </a:extLst>
          </p:cNvPr>
          <p:cNvSpPr>
            <a:spLocks noGrp="1"/>
          </p:cNvSpPr>
          <p:nvPr>
            <p:ph idx="1"/>
          </p:nvPr>
        </p:nvSpPr>
        <p:spPr>
          <a:xfrm>
            <a:off x="440267" y="1896534"/>
            <a:ext cx="11319933" cy="4269318"/>
          </a:xfrm>
        </p:spPr>
        <p:txBody>
          <a:bodyPr/>
          <a:lstStyle/>
          <a:p>
            <a:r>
              <a:rPr lang="en-US" dirty="0"/>
              <a:t>Include the following:</a:t>
            </a:r>
          </a:p>
          <a:p>
            <a:pPr lvl="1"/>
            <a:r>
              <a:rPr lang="en-US" dirty="0"/>
              <a:t>Problem</a:t>
            </a:r>
          </a:p>
          <a:p>
            <a:pPr lvl="1"/>
            <a:r>
              <a:rPr lang="en-US" dirty="0"/>
              <a:t>Heuristic</a:t>
            </a:r>
          </a:p>
          <a:p>
            <a:pPr lvl="1"/>
            <a:r>
              <a:rPr lang="en-US" dirty="0"/>
              <a:t>Description</a:t>
            </a:r>
          </a:p>
          <a:p>
            <a:pPr lvl="1"/>
            <a:r>
              <a:rPr lang="en-US" dirty="0"/>
              <a:t>Severity</a:t>
            </a:r>
          </a:p>
          <a:p>
            <a:pPr lvl="1"/>
            <a:r>
              <a:rPr lang="en-US" dirty="0"/>
              <a:t>Recommendation (if any)</a:t>
            </a:r>
          </a:p>
          <a:p>
            <a:pPr lvl="1"/>
            <a:r>
              <a:rPr lang="en-US" dirty="0"/>
              <a:t>Screenshot (if helpful)</a:t>
            </a:r>
          </a:p>
          <a:p>
            <a:pPr lvl="1"/>
            <a:endParaRPr lang="en-US" dirty="0"/>
          </a:p>
        </p:txBody>
      </p:sp>
    </p:spTree>
    <p:extLst>
      <p:ext uri="{BB962C8B-B14F-4D97-AF65-F5344CB8AC3E}">
        <p14:creationId xmlns:p14="http://schemas.microsoft.com/office/powerpoint/2010/main" val="28870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19C0-BF93-FF44-B434-A6B2FC452F2F}"/>
              </a:ext>
            </a:extLst>
          </p:cNvPr>
          <p:cNvSpPr>
            <a:spLocks noGrp="1"/>
          </p:cNvSpPr>
          <p:nvPr>
            <p:ph type="title"/>
          </p:nvPr>
        </p:nvSpPr>
        <p:spPr/>
        <p:txBody>
          <a:bodyPr>
            <a:normAutofit fontScale="90000"/>
          </a:bodyPr>
          <a:lstStyle/>
          <a:p>
            <a:r>
              <a:rPr lang="en-US" dirty="0"/>
              <a:t>Cognitive Walkthrough: Another Inspection Technique</a:t>
            </a:r>
            <a:br>
              <a:rPr lang="en-US" dirty="0"/>
            </a:br>
            <a:endParaRPr lang="en-US" dirty="0"/>
          </a:p>
        </p:txBody>
      </p:sp>
      <p:sp>
        <p:nvSpPr>
          <p:cNvPr id="3" name="Content Placeholder 2">
            <a:extLst>
              <a:ext uri="{FF2B5EF4-FFF2-40B4-BE49-F238E27FC236}">
                <a16:creationId xmlns:a16="http://schemas.microsoft.com/office/drawing/2014/main" id="{E7111374-7F09-7244-8A19-E2B2FA6B91D8}"/>
              </a:ext>
            </a:extLst>
          </p:cNvPr>
          <p:cNvSpPr>
            <a:spLocks noGrp="1"/>
          </p:cNvSpPr>
          <p:nvPr>
            <p:ph idx="1"/>
          </p:nvPr>
        </p:nvSpPr>
        <p:spPr>
          <a:xfrm>
            <a:off x="440267" y="1730835"/>
            <a:ext cx="11319933" cy="4320118"/>
          </a:xfrm>
        </p:spPr>
        <p:txBody>
          <a:bodyPr>
            <a:normAutofit fontScale="92500" lnSpcReduction="20000"/>
          </a:bodyPr>
          <a:lstStyle/>
          <a:p>
            <a:r>
              <a:rPr lang="en-US" dirty="0"/>
              <a:t>Another expert technique</a:t>
            </a:r>
          </a:p>
          <a:p>
            <a:r>
              <a:rPr lang="en-US" dirty="0"/>
              <a:t>Unlike heuristic evaluation, which is general, a cognitive walkthrough is particularly focused on evaluating </a:t>
            </a:r>
            <a:r>
              <a:rPr lang="en-US" b="1" dirty="0"/>
              <a:t>learnability</a:t>
            </a:r>
            <a:r>
              <a:rPr lang="en-US" dirty="0"/>
              <a:t> - determining whether an interface supports learning how to do a task by exploration.</a:t>
            </a:r>
          </a:p>
          <a:p>
            <a:r>
              <a:rPr lang="en-US" dirty="0"/>
              <a:t>A cognitive walkthrough also needs an explicit sequence of actions, the </a:t>
            </a:r>
            <a:r>
              <a:rPr lang="en-US" i="1" dirty="0"/>
              <a:t>path,</a:t>
            </a:r>
            <a:r>
              <a:rPr lang="en-US" dirty="0"/>
              <a:t> that would perform each task.</a:t>
            </a:r>
          </a:p>
          <a:p>
            <a:r>
              <a:rPr lang="en-US" dirty="0"/>
              <a:t>The overall goal of the process is to determine whether this is an easy path for users to discover on their own.</a:t>
            </a:r>
          </a:p>
          <a:p>
            <a:r>
              <a:rPr lang="en-US" dirty="0"/>
              <a:t>Heuristic evaluation</a:t>
            </a:r>
            <a:r>
              <a:rPr lang="en-US" dirty="0">
                <a:sym typeface="Wingdings" pitchFamily="2" charset="2"/>
              </a:rPr>
              <a:t> </a:t>
            </a:r>
            <a:r>
              <a:rPr lang="en-US" dirty="0"/>
              <a:t>individual elements in the interface; cognitive walkthrough </a:t>
            </a:r>
            <a:r>
              <a:rPr lang="en-US" dirty="0">
                <a:sym typeface="Wingdings" pitchFamily="2" charset="2"/>
              </a:rPr>
              <a:t> </a:t>
            </a:r>
            <a:r>
              <a:rPr lang="en-US" dirty="0"/>
              <a:t>individual actions in achieving a goal, focusing on learnability.</a:t>
            </a:r>
            <a:br>
              <a:rPr lang="en-US" dirty="0"/>
            </a:br>
            <a:br>
              <a:rPr lang="en-US" dirty="0"/>
            </a:br>
            <a:endParaRPr lang="en-US" dirty="0"/>
          </a:p>
        </p:txBody>
      </p:sp>
    </p:spTree>
    <p:extLst>
      <p:ext uri="{BB962C8B-B14F-4D97-AF65-F5344CB8AC3E}">
        <p14:creationId xmlns:p14="http://schemas.microsoft.com/office/powerpoint/2010/main" val="288703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90A5-2BB1-E945-8E7A-5A59F7794698}"/>
              </a:ext>
            </a:extLst>
          </p:cNvPr>
          <p:cNvSpPr>
            <a:spLocks noGrp="1"/>
          </p:cNvSpPr>
          <p:nvPr>
            <p:ph type="title"/>
          </p:nvPr>
        </p:nvSpPr>
        <p:spPr/>
        <p:txBody>
          <a:bodyPr/>
          <a:lstStyle/>
          <a:p>
            <a:r>
              <a:rPr lang="en-US" kern="1200" dirty="0"/>
              <a:t>If learnability is very important in your application</a:t>
            </a:r>
            <a:endParaRPr lang="en-US" dirty="0"/>
          </a:p>
        </p:txBody>
      </p:sp>
      <p:sp>
        <p:nvSpPr>
          <p:cNvPr id="3" name="Content Placeholder 2">
            <a:extLst>
              <a:ext uri="{FF2B5EF4-FFF2-40B4-BE49-F238E27FC236}">
                <a16:creationId xmlns:a16="http://schemas.microsoft.com/office/drawing/2014/main" id="{EE6032E4-D7F9-F547-A58F-5CE375922636}"/>
              </a:ext>
            </a:extLst>
          </p:cNvPr>
          <p:cNvSpPr>
            <a:spLocks noGrp="1"/>
          </p:cNvSpPr>
          <p:nvPr>
            <p:ph idx="1"/>
          </p:nvPr>
        </p:nvSpPr>
        <p:spPr>
          <a:xfrm>
            <a:off x="440267" y="2205038"/>
            <a:ext cx="11319933" cy="3960813"/>
          </a:xfrm>
        </p:spPr>
        <p:txBody>
          <a:bodyPr/>
          <a:lstStyle/>
          <a:p>
            <a:r>
              <a:rPr lang="en-US" kern="1200" dirty="0"/>
              <a:t>Cognitive walkthrough is a more specialized inspection technique than heuristic evaluation, but if learnability is very important in your application, then a cognitive walkthrough can produce very detailed, useful feedback, very cheaply.</a:t>
            </a:r>
          </a:p>
          <a:p>
            <a:r>
              <a:rPr lang="en-US" kern="1200" dirty="0"/>
              <a:t>Common questions explored:</a:t>
            </a:r>
          </a:p>
          <a:p>
            <a:pPr lvl="1"/>
            <a:r>
              <a:rPr lang="en-US" dirty="0"/>
              <a:t>Will user try to achieve the right </a:t>
            </a:r>
            <a:r>
              <a:rPr lang="en-US" dirty="0" err="1"/>
              <a:t>subgoal</a:t>
            </a:r>
            <a:r>
              <a:rPr lang="en-US" dirty="0"/>
              <a:t>?</a:t>
            </a:r>
          </a:p>
          <a:p>
            <a:pPr lvl="1"/>
            <a:r>
              <a:rPr lang="en-US" dirty="0"/>
              <a:t>Will the user find the action in the interface?</a:t>
            </a:r>
          </a:p>
          <a:p>
            <a:pPr lvl="1"/>
            <a:r>
              <a:rPr lang="en-US" dirty="0"/>
              <a:t>Will the user recognize that the action accomplishes their </a:t>
            </a:r>
            <a:r>
              <a:rPr lang="en-US" dirty="0" err="1"/>
              <a:t>subgoal</a:t>
            </a:r>
            <a:r>
              <a:rPr lang="en-US" dirty="0"/>
              <a:t>?</a:t>
            </a:r>
          </a:p>
          <a:p>
            <a:pPr lvl="1"/>
            <a:r>
              <a:rPr lang="en-US" dirty="0"/>
              <a:t>If the correct action was done, will the user understand its feedback?</a:t>
            </a:r>
          </a:p>
          <a:p>
            <a:endParaRPr lang="en-US" dirty="0"/>
          </a:p>
        </p:txBody>
      </p:sp>
    </p:spTree>
    <p:extLst>
      <p:ext uri="{BB962C8B-B14F-4D97-AF65-F5344CB8AC3E}">
        <p14:creationId xmlns:p14="http://schemas.microsoft.com/office/powerpoint/2010/main" val="27162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BC4D-9CD5-51C5-9494-749DB97A7953}"/>
              </a:ext>
            </a:extLst>
          </p:cNvPr>
          <p:cNvSpPr>
            <a:spLocks noGrp="1"/>
          </p:cNvSpPr>
          <p:nvPr>
            <p:ph type="title"/>
          </p:nvPr>
        </p:nvSpPr>
        <p:spPr/>
        <p:txBody>
          <a:bodyPr/>
          <a:lstStyle/>
          <a:p>
            <a:r>
              <a:rPr lang="en-US" dirty="0"/>
              <a:t>In your project groups</a:t>
            </a:r>
          </a:p>
        </p:txBody>
      </p:sp>
      <p:sp>
        <p:nvSpPr>
          <p:cNvPr id="3" name="Content Placeholder 2">
            <a:extLst>
              <a:ext uri="{FF2B5EF4-FFF2-40B4-BE49-F238E27FC236}">
                <a16:creationId xmlns:a16="http://schemas.microsoft.com/office/drawing/2014/main" id="{54987983-5536-CB6E-D456-E66B89BA7A88}"/>
              </a:ext>
            </a:extLst>
          </p:cNvPr>
          <p:cNvSpPr>
            <a:spLocks noGrp="1"/>
          </p:cNvSpPr>
          <p:nvPr>
            <p:ph idx="1"/>
          </p:nvPr>
        </p:nvSpPr>
        <p:spPr/>
        <p:txBody>
          <a:bodyPr/>
          <a:lstStyle/>
          <a:p>
            <a:r>
              <a:rPr lang="en-US" dirty="0"/>
              <a:t>Use the heuristic evaluation pdf’s</a:t>
            </a:r>
          </a:p>
          <a:p>
            <a:r>
              <a:rPr lang="en-US" dirty="0"/>
              <a:t>Choose one to focus on</a:t>
            </a:r>
          </a:p>
          <a:p>
            <a:r>
              <a:rPr lang="en-US" dirty="0"/>
              <a:t>Consider it for your UI</a:t>
            </a:r>
          </a:p>
          <a:p>
            <a:r>
              <a:rPr lang="en-US" dirty="0"/>
              <a:t>Write a brief report on the heuristic eval criteria and your UI</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08984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5DDA-5AA0-A961-5B45-071ADB2CD025}"/>
              </a:ext>
            </a:extLst>
          </p:cNvPr>
          <p:cNvSpPr>
            <a:spLocks noGrp="1"/>
          </p:cNvSpPr>
          <p:nvPr>
            <p:ph type="title"/>
          </p:nvPr>
        </p:nvSpPr>
        <p:spPr/>
        <p:txBody>
          <a:bodyPr/>
          <a:lstStyle/>
          <a:p>
            <a:r>
              <a:rPr lang="en-US" dirty="0"/>
              <a:t>Slide credits</a:t>
            </a:r>
          </a:p>
        </p:txBody>
      </p:sp>
      <p:sp>
        <p:nvSpPr>
          <p:cNvPr id="3" name="Content Placeholder 2">
            <a:extLst>
              <a:ext uri="{FF2B5EF4-FFF2-40B4-BE49-F238E27FC236}">
                <a16:creationId xmlns:a16="http://schemas.microsoft.com/office/drawing/2014/main" id="{1A0D2400-DB56-6282-1957-D1FE0AB02F42}"/>
              </a:ext>
            </a:extLst>
          </p:cNvPr>
          <p:cNvSpPr>
            <a:spLocks noGrp="1"/>
          </p:cNvSpPr>
          <p:nvPr>
            <p:ph idx="1"/>
          </p:nvPr>
        </p:nvSpPr>
        <p:spPr/>
        <p:txBody>
          <a:bodyPr/>
          <a:lstStyle/>
          <a:p>
            <a:r>
              <a:rPr lang="en-US" dirty="0" err="1"/>
              <a:t>Debaleena</a:t>
            </a:r>
            <a:r>
              <a:rPr lang="en-US" dirty="0"/>
              <a:t> </a:t>
            </a:r>
            <a:r>
              <a:rPr lang="en-US" b="0" i="0" dirty="0">
                <a:effectLst/>
                <a:latin typeface="Google Sans"/>
              </a:rPr>
              <a:t>Chattopadhyay</a:t>
            </a:r>
            <a:endParaRPr lang="en-US" dirty="0"/>
          </a:p>
        </p:txBody>
      </p:sp>
    </p:spTree>
    <p:extLst>
      <p:ext uri="{BB962C8B-B14F-4D97-AF65-F5344CB8AC3E}">
        <p14:creationId xmlns:p14="http://schemas.microsoft.com/office/powerpoint/2010/main" val="92883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2C09-9B77-F493-CEF4-DDFC4DB3DB02}"/>
              </a:ext>
            </a:extLst>
          </p:cNvPr>
          <p:cNvSpPr>
            <a:spLocks noGrp="1"/>
          </p:cNvSpPr>
          <p:nvPr>
            <p:ph type="title"/>
          </p:nvPr>
        </p:nvSpPr>
        <p:spPr/>
        <p:txBody>
          <a:bodyPr/>
          <a:lstStyle/>
          <a:p>
            <a:r>
              <a:rPr lang="en-US" dirty="0"/>
              <a:t>UI for good hackathons</a:t>
            </a:r>
          </a:p>
        </p:txBody>
      </p:sp>
      <p:sp>
        <p:nvSpPr>
          <p:cNvPr id="3" name="Content Placeholder 2">
            <a:extLst>
              <a:ext uri="{FF2B5EF4-FFF2-40B4-BE49-F238E27FC236}">
                <a16:creationId xmlns:a16="http://schemas.microsoft.com/office/drawing/2014/main" id="{E6AF13E0-8EE9-88CC-F1A9-3F98DD213864}"/>
              </a:ext>
            </a:extLst>
          </p:cNvPr>
          <p:cNvSpPr>
            <a:spLocks noGrp="1"/>
          </p:cNvSpPr>
          <p:nvPr>
            <p:ph idx="1"/>
          </p:nvPr>
        </p:nvSpPr>
        <p:spPr/>
        <p:txBody>
          <a:bodyPr>
            <a:normAutofit lnSpcReduction="10000"/>
          </a:bodyPr>
          <a:lstStyle/>
          <a:p>
            <a:r>
              <a:rPr lang="en-US" dirty="0"/>
              <a:t>New course material</a:t>
            </a:r>
          </a:p>
          <a:p>
            <a:r>
              <a:rPr lang="en-US" dirty="0"/>
              <a:t>Hackathon</a:t>
            </a:r>
          </a:p>
          <a:p>
            <a:pPr lvl="1"/>
            <a:r>
              <a:rPr lang="en-US" dirty="0"/>
              <a:t>10 minutes where I introduce the issue</a:t>
            </a:r>
          </a:p>
          <a:p>
            <a:pPr lvl="1"/>
            <a:r>
              <a:rPr lang="en-US" dirty="0"/>
              <a:t>30 minutes of work in teams to ideate and generate ideas</a:t>
            </a:r>
          </a:p>
          <a:p>
            <a:pPr lvl="1"/>
            <a:r>
              <a:rPr lang="en-US" dirty="0"/>
              <a:t>10 minutes of lightning presentations</a:t>
            </a:r>
          </a:p>
          <a:p>
            <a:r>
              <a:rPr lang="en-US" dirty="0"/>
              <a:t>This week:</a:t>
            </a:r>
          </a:p>
          <a:p>
            <a:pPr lvl="1"/>
            <a:r>
              <a:rPr lang="en-US" dirty="0"/>
              <a:t>Wednesday- UIs to promote donations to an effective charity (against malaria foundation) </a:t>
            </a:r>
          </a:p>
          <a:p>
            <a:pPr lvl="1"/>
            <a:r>
              <a:rPr lang="en-US" dirty="0"/>
              <a:t>Friday- TBD</a:t>
            </a:r>
          </a:p>
          <a:p>
            <a:r>
              <a:rPr lang="en-US" dirty="0"/>
              <a:t>I will ask teams to submit their in-class work for assignment/participation credit</a:t>
            </a:r>
          </a:p>
        </p:txBody>
      </p:sp>
    </p:spTree>
    <p:extLst>
      <p:ext uri="{BB962C8B-B14F-4D97-AF65-F5344CB8AC3E}">
        <p14:creationId xmlns:p14="http://schemas.microsoft.com/office/powerpoint/2010/main" val="259462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945AD-CD23-684C-BE85-896BE5E2899C}"/>
              </a:ext>
            </a:extLst>
          </p:cNvPr>
          <p:cNvSpPr>
            <a:spLocks noGrp="1"/>
          </p:cNvSpPr>
          <p:nvPr>
            <p:ph type="title"/>
          </p:nvPr>
        </p:nvSpPr>
        <p:spPr/>
        <p:txBody>
          <a:bodyPr/>
          <a:lstStyle/>
          <a:p>
            <a:r>
              <a:rPr lang="en-US" dirty="0"/>
              <a:t>What is heuristic evaluation?</a:t>
            </a:r>
          </a:p>
        </p:txBody>
      </p:sp>
      <p:sp>
        <p:nvSpPr>
          <p:cNvPr id="3" name="Content Placeholder 2">
            <a:extLst>
              <a:ext uri="{FF2B5EF4-FFF2-40B4-BE49-F238E27FC236}">
                <a16:creationId xmlns:a16="http://schemas.microsoft.com/office/drawing/2014/main" id="{291B3A0D-AB6F-FF4E-9F5F-FEBC9467B66E}"/>
              </a:ext>
            </a:extLst>
          </p:cNvPr>
          <p:cNvSpPr>
            <a:spLocks noGrp="1"/>
          </p:cNvSpPr>
          <p:nvPr>
            <p:ph idx="1"/>
          </p:nvPr>
        </p:nvSpPr>
        <p:spPr>
          <a:xfrm>
            <a:off x="440267" y="2205038"/>
            <a:ext cx="11319933" cy="3960813"/>
          </a:xfrm>
        </p:spPr>
        <p:txBody>
          <a:bodyPr/>
          <a:lstStyle/>
          <a:p>
            <a:r>
              <a:rPr lang="en-US" dirty="0"/>
              <a:t>Heuristic evaluation is an inspection technique for finding usability problems in user interfaces, not unlike doing a code review to find bugs in software.</a:t>
            </a:r>
          </a:p>
          <a:p>
            <a:pPr marL="0" indent="0">
              <a:buNone/>
            </a:pPr>
            <a:br>
              <a:rPr lang="en-US" dirty="0"/>
            </a:br>
            <a:br>
              <a:rPr lang="en-US" dirty="0"/>
            </a:br>
            <a:endParaRPr lang="en-US" dirty="0"/>
          </a:p>
        </p:txBody>
      </p:sp>
    </p:spTree>
    <p:extLst>
      <p:ext uri="{BB962C8B-B14F-4D97-AF65-F5344CB8AC3E}">
        <p14:creationId xmlns:p14="http://schemas.microsoft.com/office/powerpoint/2010/main" val="1096189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582ED-2563-7546-ABCA-34E531F136D2}"/>
              </a:ext>
            </a:extLst>
          </p:cNvPr>
          <p:cNvSpPr>
            <a:spLocks noGrp="1"/>
          </p:cNvSpPr>
          <p:nvPr>
            <p:ph type="title"/>
          </p:nvPr>
        </p:nvSpPr>
        <p:spPr/>
        <p:txBody>
          <a:bodyPr/>
          <a:lstStyle/>
          <a:p>
            <a:r>
              <a:rPr lang="en-US" dirty="0"/>
              <a:t>Heuristics are usability guidelines</a:t>
            </a:r>
          </a:p>
        </p:txBody>
      </p:sp>
      <p:sp>
        <p:nvSpPr>
          <p:cNvPr id="3" name="Content Placeholder 2">
            <a:extLst>
              <a:ext uri="{FF2B5EF4-FFF2-40B4-BE49-F238E27FC236}">
                <a16:creationId xmlns:a16="http://schemas.microsoft.com/office/drawing/2014/main" id="{0522079D-CA2A-1B4E-BB12-84E7B7087827}"/>
              </a:ext>
            </a:extLst>
          </p:cNvPr>
          <p:cNvSpPr>
            <a:spLocks noGrp="1"/>
          </p:cNvSpPr>
          <p:nvPr>
            <p:ph idx="1"/>
          </p:nvPr>
        </p:nvSpPr>
        <p:spPr>
          <a:xfrm>
            <a:off x="440267" y="1874156"/>
            <a:ext cx="11319933" cy="4075794"/>
          </a:xfrm>
        </p:spPr>
        <p:txBody>
          <a:bodyPr/>
          <a:lstStyle/>
          <a:p>
            <a:r>
              <a:rPr lang="en-US" dirty="0"/>
              <a:t>Rules that distill out the principles of effective user interfaces.</a:t>
            </a:r>
          </a:p>
          <a:p>
            <a:r>
              <a:rPr lang="en-US" dirty="0"/>
              <a:t>Help designers choose design alternatives</a:t>
            </a:r>
          </a:p>
          <a:p>
            <a:r>
              <a:rPr lang="en-US" dirty="0"/>
              <a:t>Help evaluators find problems in interfaces </a:t>
            </a:r>
          </a:p>
          <a:p>
            <a:r>
              <a:rPr lang="en-US" dirty="0"/>
              <a:t>There are different sets of heuristics to choose from:</a:t>
            </a:r>
          </a:p>
          <a:p>
            <a:pPr lvl="1"/>
            <a:r>
              <a:rPr lang="en-US" dirty="0"/>
              <a:t>Nielsen’s 10 principles</a:t>
            </a:r>
          </a:p>
          <a:p>
            <a:pPr lvl="1"/>
            <a:r>
              <a:rPr lang="en-US" dirty="0"/>
              <a:t>Norman’s rules from Design of Everyday Things</a:t>
            </a:r>
          </a:p>
          <a:p>
            <a:pPr lvl="1"/>
            <a:r>
              <a:rPr lang="en-US" dirty="0" err="1"/>
              <a:t>Tognazzini’s</a:t>
            </a:r>
            <a:r>
              <a:rPr lang="en-US" dirty="0"/>
              <a:t> 16 principles</a:t>
            </a:r>
          </a:p>
          <a:p>
            <a:pPr lvl="1"/>
            <a:r>
              <a:rPr lang="en-US" dirty="0" err="1"/>
              <a:t>Shneiderman’s</a:t>
            </a:r>
            <a:r>
              <a:rPr lang="en-US" dirty="0"/>
              <a:t> 8 golden rules</a:t>
            </a:r>
          </a:p>
          <a:p>
            <a:pPr lvl="1"/>
            <a:r>
              <a:rPr lang="en-US" dirty="0"/>
              <a:t>Principles from this class, i.e., learnability, efficiency, and safety.</a:t>
            </a:r>
          </a:p>
          <a:p>
            <a:pPr lvl="1"/>
            <a:endParaRPr lang="en-US" dirty="0"/>
          </a:p>
          <a:p>
            <a:endParaRPr lang="en-US" dirty="0"/>
          </a:p>
        </p:txBody>
      </p:sp>
    </p:spTree>
    <p:extLst>
      <p:ext uri="{BB962C8B-B14F-4D97-AF65-F5344CB8AC3E}">
        <p14:creationId xmlns:p14="http://schemas.microsoft.com/office/powerpoint/2010/main" val="279239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4535-FE89-2D45-9E44-A646F34E2A9C}"/>
              </a:ext>
            </a:extLst>
          </p:cNvPr>
          <p:cNvSpPr>
            <a:spLocks noGrp="1"/>
          </p:cNvSpPr>
          <p:nvPr>
            <p:ph type="title"/>
          </p:nvPr>
        </p:nvSpPr>
        <p:spPr/>
        <p:txBody>
          <a:bodyPr/>
          <a:lstStyle/>
          <a:p>
            <a:r>
              <a:rPr lang="en-US" dirty="0"/>
              <a:t>Heuristics: Who and when?</a:t>
            </a:r>
          </a:p>
        </p:txBody>
      </p:sp>
      <p:sp>
        <p:nvSpPr>
          <p:cNvPr id="3" name="Content Placeholder 2">
            <a:extLst>
              <a:ext uri="{FF2B5EF4-FFF2-40B4-BE49-F238E27FC236}">
                <a16:creationId xmlns:a16="http://schemas.microsoft.com/office/drawing/2014/main" id="{45330080-4584-9C41-900D-E0941791EBFB}"/>
              </a:ext>
            </a:extLst>
          </p:cNvPr>
          <p:cNvSpPr>
            <a:spLocks noGrp="1"/>
          </p:cNvSpPr>
          <p:nvPr>
            <p:ph idx="1"/>
          </p:nvPr>
        </p:nvSpPr>
        <p:spPr>
          <a:xfrm>
            <a:off x="440267" y="2205038"/>
            <a:ext cx="11319933" cy="3960813"/>
          </a:xfrm>
        </p:spPr>
        <p:txBody>
          <a:bodyPr/>
          <a:lstStyle/>
          <a:p>
            <a:r>
              <a:rPr lang="en-US" b="1" dirty="0"/>
              <a:t>Who? </a:t>
            </a:r>
            <a:r>
              <a:rPr lang="en-US" dirty="0"/>
              <a:t>Usability experts, a.k.a. you</a:t>
            </a:r>
          </a:p>
          <a:p>
            <a:r>
              <a:rPr lang="en-US" b="1" dirty="0"/>
              <a:t>When? </a:t>
            </a:r>
          </a:p>
          <a:p>
            <a:pPr lvl="1"/>
            <a:r>
              <a:rPr lang="en-US" sz="2800" dirty="0"/>
              <a:t>during design, to help you choose among alternative designs; </a:t>
            </a:r>
          </a:p>
          <a:p>
            <a:pPr lvl="1"/>
            <a:r>
              <a:rPr lang="en-US" sz="2800" dirty="0"/>
              <a:t>during heuristic evaluation, to find and justify problems in interfaces</a:t>
            </a:r>
            <a:br>
              <a:rPr lang="en-US" sz="2800" dirty="0"/>
            </a:br>
            <a:br>
              <a:rPr lang="en-US" dirty="0"/>
            </a:br>
            <a:endParaRPr lang="en-US" b="1" dirty="0"/>
          </a:p>
        </p:txBody>
      </p:sp>
    </p:spTree>
    <p:extLst>
      <p:ext uri="{BB962C8B-B14F-4D97-AF65-F5344CB8AC3E}">
        <p14:creationId xmlns:p14="http://schemas.microsoft.com/office/powerpoint/2010/main" val="21426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4084-7EF5-AE4A-9B7B-31393A323C47}"/>
              </a:ext>
            </a:extLst>
          </p:cNvPr>
          <p:cNvSpPr>
            <a:spLocks noGrp="1"/>
          </p:cNvSpPr>
          <p:nvPr>
            <p:ph type="title"/>
          </p:nvPr>
        </p:nvSpPr>
        <p:spPr/>
        <p:txBody>
          <a:bodyPr/>
          <a:lstStyle/>
          <a:p>
            <a:r>
              <a:rPr lang="en-US" dirty="0"/>
              <a:t>What best describes heuristic evaluation?</a:t>
            </a:r>
          </a:p>
        </p:txBody>
      </p:sp>
      <p:sp>
        <p:nvSpPr>
          <p:cNvPr id="3" name="Content Placeholder 2">
            <a:extLst>
              <a:ext uri="{FF2B5EF4-FFF2-40B4-BE49-F238E27FC236}">
                <a16:creationId xmlns:a16="http://schemas.microsoft.com/office/drawing/2014/main" id="{277D35BB-3CFB-EC44-902E-584048507670}"/>
              </a:ext>
            </a:extLst>
          </p:cNvPr>
          <p:cNvSpPr>
            <a:spLocks noGrp="1"/>
          </p:cNvSpPr>
          <p:nvPr>
            <p:ph idx="1"/>
          </p:nvPr>
        </p:nvSpPr>
        <p:spPr>
          <a:xfrm>
            <a:off x="440267" y="2205038"/>
            <a:ext cx="11319933" cy="3960813"/>
          </a:xfrm>
        </p:spPr>
        <p:txBody>
          <a:bodyPr/>
          <a:lstStyle/>
          <a:p>
            <a:pPr marL="514350" indent="-514350">
              <a:buAutoNum type="alphaUcPeriod"/>
            </a:pPr>
            <a:r>
              <a:rPr lang="en-US" dirty="0">
                <a:solidFill>
                  <a:srgbClr val="00B050"/>
                </a:solidFill>
              </a:rPr>
              <a:t>Formative evaluation</a:t>
            </a:r>
          </a:p>
          <a:p>
            <a:pPr marL="514350" indent="-514350">
              <a:buAutoNum type="alphaUcPeriod"/>
            </a:pPr>
            <a:r>
              <a:rPr lang="en-US" dirty="0"/>
              <a:t>Summative evaluation </a:t>
            </a:r>
          </a:p>
          <a:p>
            <a:pPr marL="514350" indent="-514350">
              <a:buAutoNum type="alphaUcPeriod"/>
            </a:pPr>
            <a:r>
              <a:rPr lang="en-US" dirty="0"/>
              <a:t>None of the above</a:t>
            </a:r>
          </a:p>
          <a:p>
            <a:pPr marL="514350" indent="-514350">
              <a:buAutoNum type="alphaUcPeriod"/>
            </a:pPr>
            <a:endParaRPr lang="en-US" dirty="0"/>
          </a:p>
        </p:txBody>
      </p:sp>
    </p:spTree>
    <p:extLst>
      <p:ext uri="{BB962C8B-B14F-4D97-AF65-F5344CB8AC3E}">
        <p14:creationId xmlns:p14="http://schemas.microsoft.com/office/powerpoint/2010/main" val="3419591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53265</TotalTime>
  <Words>2482</Words>
  <Application>Microsoft Macintosh PowerPoint</Application>
  <PresentationFormat>Widescreen</PresentationFormat>
  <Paragraphs>307</Paragraphs>
  <Slides>44</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Google Sans</vt:lpstr>
      <vt:lpstr>Office Theme</vt:lpstr>
      <vt:lpstr>User interface design</vt:lpstr>
      <vt:lpstr>UI Design: Monday Week 11</vt:lpstr>
      <vt:lpstr>PowerPoint Presentation</vt:lpstr>
      <vt:lpstr>I am going to wake up on Wednesday (and Thursday, and Friday…) and try to do good, and so will you.    And no one gets to vote on that.   </vt:lpstr>
      <vt:lpstr>UI for good hackathons</vt:lpstr>
      <vt:lpstr>What is heuristic evaluation?</vt:lpstr>
      <vt:lpstr>Heuristics are usability guidelines</vt:lpstr>
      <vt:lpstr>Heuristics: Who and when?</vt:lpstr>
      <vt:lpstr>What best describes heuristic evaluation?</vt:lpstr>
      <vt:lpstr>Heuristic evaluations are mostly used as a formative evaluation</vt:lpstr>
      <vt:lpstr>Let’s review the most common heuristics used in the field</vt:lpstr>
      <vt:lpstr>Usability Heuristics</vt:lpstr>
      <vt:lpstr>Nielsen’s 10 Heuristics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Nielsen’s 10 Heuristics</vt:lpstr>
      <vt:lpstr>Norman Principles   </vt:lpstr>
      <vt:lpstr>Tog’s First Principles</vt:lpstr>
      <vt:lpstr>Shneiderman’s 8 Golden Rules  </vt:lpstr>
      <vt:lpstr>Heuristic Evaluation: The Process </vt:lpstr>
      <vt:lpstr>How To Do Heuristic Evaluation </vt:lpstr>
      <vt:lpstr>What is the main difference between heuristic evaluation and user testing?</vt:lpstr>
      <vt:lpstr>What is the main difference between heuristic evaluation and user testing?</vt:lpstr>
      <vt:lpstr>Heuristic Evaluation Is Not User Testing </vt:lpstr>
      <vt:lpstr>Hints for Better Heuristic Evaluation</vt:lpstr>
      <vt:lpstr>Formal Evaluation Process   </vt:lpstr>
      <vt:lpstr>Severity Ratings </vt:lpstr>
      <vt:lpstr>Severity Ratings</vt:lpstr>
      <vt:lpstr>Evaluating Prototypes   </vt:lpstr>
      <vt:lpstr>Writing Good Heuristic Evaluations   </vt:lpstr>
      <vt:lpstr>Suggested Report Format </vt:lpstr>
      <vt:lpstr>Cognitive Walkthrough: Another Inspection Technique </vt:lpstr>
      <vt:lpstr>If learnability is very important in your application</vt:lpstr>
      <vt:lpstr>In your project groups</vt:lpstr>
      <vt:lpstr>Slide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Aurisano, Jillian M</dc:creator>
  <cp:lastModifiedBy>Aurisano, Jillian (aurisajm)</cp:lastModifiedBy>
  <cp:revision>181</cp:revision>
  <dcterms:created xsi:type="dcterms:W3CDTF">2022-01-10T03:51:18Z</dcterms:created>
  <dcterms:modified xsi:type="dcterms:W3CDTF">2024-11-04T18:11:45Z</dcterms:modified>
</cp:coreProperties>
</file>